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Josefin Slab"/>
      <p:regular r:id="rId29"/>
      <p:bold r:id="rId30"/>
      <p:italic r:id="rId31"/>
      <p:boldItalic r:id="rId32"/>
    </p:embeddedFont>
    <p:embeddedFont>
      <p:font typeface="Anton"/>
      <p:regular r:id="rId33"/>
    </p:embeddedFont>
    <p:embeddedFont>
      <p:font typeface="Fira Sans Condensed Light"/>
      <p:regular r:id="rId34"/>
      <p:bold r:id="rId35"/>
      <p:italic r:id="rId36"/>
      <p:boldItalic r:id="rId37"/>
    </p:embeddedFont>
    <p:embeddedFont>
      <p:font typeface="Averia Gruesa Libre"/>
      <p:regular r:id="rId38"/>
    </p:embeddedFont>
    <p:embeddedFont>
      <p:font typeface="Fira Sans Condensed"/>
      <p:regular r:id="rId39"/>
      <p:bold r:id="rId40"/>
      <p:italic r:id="rId41"/>
      <p:boldItalic r:id="rId42"/>
    </p:embeddedFont>
    <p:embeddedFont>
      <p:font typeface="Advent Pro Light"/>
      <p:regular r:id="rId43"/>
      <p:bold r:id="rId44"/>
    </p:embeddedFont>
    <p:embeddedFont>
      <p:font typeface="Rajdhani"/>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bold.fntdata"/><Relationship Id="rId20" Type="http://schemas.openxmlformats.org/officeDocument/2006/relationships/slide" Target="slides/slide16.xml"/><Relationship Id="rId42" Type="http://schemas.openxmlformats.org/officeDocument/2006/relationships/font" Target="fonts/FiraSansCondensed-boldItalic.fntdata"/><Relationship Id="rId41" Type="http://schemas.openxmlformats.org/officeDocument/2006/relationships/font" Target="fonts/FiraSansCondensed-italic.fntdata"/><Relationship Id="rId22" Type="http://schemas.openxmlformats.org/officeDocument/2006/relationships/slide" Target="slides/slide18.xml"/><Relationship Id="rId44" Type="http://schemas.openxmlformats.org/officeDocument/2006/relationships/font" Target="fonts/AdventProLight-bold.fntdata"/><Relationship Id="rId21" Type="http://schemas.openxmlformats.org/officeDocument/2006/relationships/slide" Target="slides/slide17.xml"/><Relationship Id="rId43" Type="http://schemas.openxmlformats.org/officeDocument/2006/relationships/font" Target="fonts/AdventProLight-regular.fntdata"/><Relationship Id="rId24" Type="http://schemas.openxmlformats.org/officeDocument/2006/relationships/slide" Target="slides/slide20.xml"/><Relationship Id="rId46" Type="http://schemas.openxmlformats.org/officeDocument/2006/relationships/font" Target="fonts/Rajdhani-bold.fntdata"/><Relationship Id="rId23" Type="http://schemas.openxmlformats.org/officeDocument/2006/relationships/slide" Target="slides/slide19.xml"/><Relationship Id="rId45" Type="http://schemas.openxmlformats.org/officeDocument/2006/relationships/font" Target="fonts/Rajdhani-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JosefinSlab-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JosefinSlab-italic.fntdata"/><Relationship Id="rId30" Type="http://schemas.openxmlformats.org/officeDocument/2006/relationships/font" Target="fonts/JosefinSlab-bold.fntdata"/><Relationship Id="rId11" Type="http://schemas.openxmlformats.org/officeDocument/2006/relationships/slide" Target="slides/slide7.xml"/><Relationship Id="rId33" Type="http://schemas.openxmlformats.org/officeDocument/2006/relationships/font" Target="fonts/Anton-regular.fntdata"/><Relationship Id="rId10" Type="http://schemas.openxmlformats.org/officeDocument/2006/relationships/slide" Target="slides/slide6.xml"/><Relationship Id="rId32" Type="http://schemas.openxmlformats.org/officeDocument/2006/relationships/font" Target="fonts/JosefinSlab-boldItalic.fntdata"/><Relationship Id="rId13" Type="http://schemas.openxmlformats.org/officeDocument/2006/relationships/slide" Target="slides/slide9.xml"/><Relationship Id="rId35" Type="http://schemas.openxmlformats.org/officeDocument/2006/relationships/font" Target="fonts/FiraSansCondensedLight-bold.fntdata"/><Relationship Id="rId12" Type="http://schemas.openxmlformats.org/officeDocument/2006/relationships/slide" Target="slides/slide8.xml"/><Relationship Id="rId34" Type="http://schemas.openxmlformats.org/officeDocument/2006/relationships/font" Target="fonts/FiraSansCondensedLight-regular.fntdata"/><Relationship Id="rId15" Type="http://schemas.openxmlformats.org/officeDocument/2006/relationships/slide" Target="slides/slide11.xml"/><Relationship Id="rId37" Type="http://schemas.openxmlformats.org/officeDocument/2006/relationships/font" Target="fonts/FiraSansCondensedLight-boldItalic.fntdata"/><Relationship Id="rId14" Type="http://schemas.openxmlformats.org/officeDocument/2006/relationships/slide" Target="slides/slide10.xml"/><Relationship Id="rId36" Type="http://schemas.openxmlformats.org/officeDocument/2006/relationships/font" Target="fonts/FiraSansCondensedLight-italic.fntdata"/><Relationship Id="rId17" Type="http://schemas.openxmlformats.org/officeDocument/2006/relationships/slide" Target="slides/slide13.xml"/><Relationship Id="rId39" Type="http://schemas.openxmlformats.org/officeDocument/2006/relationships/font" Target="fonts/FiraSansCondensed-regular.fntdata"/><Relationship Id="rId16" Type="http://schemas.openxmlformats.org/officeDocument/2006/relationships/slide" Target="slides/slide12.xml"/><Relationship Id="rId38" Type="http://schemas.openxmlformats.org/officeDocument/2006/relationships/font" Target="fonts/AveriaGruesaLibr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74a3f4b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74a3f4b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40e181dc1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40e181dc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40e181dc1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40e181dc1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40e181dc1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40e181dc1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40e181dc1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40e181dc1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82e441bb4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82e441bb4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82e441bb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82e441bb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82e441bb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82e441bb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82e441bb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82e441bb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82e441bb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82e441bb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82e441bb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82e441bb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82e441bb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82e441bb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82e441bb4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82e441bb4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82e441bb4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82e441bb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82e441bb4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82e441bb4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40e181dc1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40e181dc1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40e181dc1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40e181dc1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82e441bb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82e441bb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82e441bb4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82e441bb4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82e441bb4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82e441bb4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40e181dc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40e181dc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40e181dc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40e181dc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7a9f522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7a9f522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40e181dc1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40e181dc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www.forbes.com/sites/bernardmarr/2016/12/29/4-amazing-ways-facebook-uses-deep-learning-to-learn-everything-about-you/?sh=a132481ccbf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youtube.com/watch?v=bPrmA1SEN2k&amp;list=PLZoTAELRMXVPBTrWtJkn3wWQxZkmTXGwe" TargetMode="External"/><Relationship Id="rId4" Type="http://schemas.openxmlformats.org/officeDocument/2006/relationships/hyperlink" Target="https://www.youtube.com/watch?v=Gv9_4yMHFhI&amp;list=PLblh5JKOoLUICTaGLRoHQDuF_7q2GfuJF" TargetMode="External"/><Relationship Id="rId9" Type="http://schemas.openxmlformats.org/officeDocument/2006/relationships/hyperlink" Target="https://pythonforundergradengineers.com/opening-a-jupyter-notebook-on-windows.html" TargetMode="External"/><Relationship Id="rId5" Type="http://schemas.openxmlformats.org/officeDocument/2006/relationships/hyperlink" Target="https://www.youtube.com/watch?v=MoeQlmeJnPg" TargetMode="External"/><Relationship Id="rId6" Type="http://schemas.openxmlformats.org/officeDocument/2006/relationships/hyperlink" Target="https://www.youtube.com/watch?v=Gvwuyx_F-28" TargetMode="External"/><Relationship Id="rId7" Type="http://schemas.openxmlformats.org/officeDocument/2006/relationships/hyperlink" Target="https://www.youtube.com/watch?v=jbRNGuz3IRM" TargetMode="External"/><Relationship Id="rId8" Type="http://schemas.openxmlformats.org/officeDocument/2006/relationships/hyperlink" Target="https://mas-dse.github.io/startup/anaconda-windows-instal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colab.research.google.com/?utm_source=scs-index#scrollTo=6Hetmg2FIUtA" TargetMode="External"/><Relationship Id="rId4" Type="http://schemas.openxmlformats.org/officeDocument/2006/relationships/hyperlink" Target="https://jupyter.org/" TargetMode="External"/><Relationship Id="rId5" Type="http://schemas.openxmlformats.org/officeDocument/2006/relationships/hyperlink" Target="https://www.kaggle.com/" TargetMode="External"/><Relationship Id="rId6" Type="http://schemas.openxmlformats.org/officeDocument/2006/relationships/hyperlink" Target="https://medium.com/tag/data-science" TargetMode="External"/><Relationship Id="rId7" Type="http://schemas.openxmlformats.org/officeDocument/2006/relationships/hyperlink" Target="https://courses.analyticsvidhya.com/" TargetMode="External"/><Relationship Id="rId8" Type="http://schemas.openxmlformats.org/officeDocument/2006/relationships/hyperlink" Target="https://www.coursera.org/" TargetMode="External"/></Relationships>
</file>

<file path=ppt/slides/_rels/slide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hyperlink" Target="https://en.wikipedia.org/wiki/Big_data" TargetMode="Externa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Interdisciplinarity" TargetMode="External"/><Relationship Id="rId4" Type="http://schemas.openxmlformats.org/officeDocument/2006/relationships/hyperlink" Target="https://en.wikipedia.org/wiki/Knowledge" TargetMode="External"/><Relationship Id="rId9" Type="http://schemas.openxmlformats.org/officeDocument/2006/relationships/hyperlink" Target="https://en.wikipedia.org/wiki/Machine_learning" TargetMode="External"/><Relationship Id="rId5" Type="http://schemas.openxmlformats.org/officeDocument/2006/relationships/hyperlink" Target="https://en.wikipedia.org/wiki/Unstructured_data" TargetMode="External"/><Relationship Id="rId6" Type="http://schemas.openxmlformats.org/officeDocument/2006/relationships/hyperlink" Target="https://en.wikipedia.org/wiki/Data_science#cite_note-1" TargetMode="External"/><Relationship Id="rId7" Type="http://schemas.openxmlformats.org/officeDocument/2006/relationships/hyperlink" Target="https://en.wikipedia.org/wiki/Data_science#cite_note-2" TargetMode="External"/><Relationship Id="rId8" Type="http://schemas.openxmlformats.org/officeDocument/2006/relationships/hyperlink" Target="https://en.wikipedia.org/wiki/Data_min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youtube.com/watch?v=Bg_tJvCA8zw" TargetMode="External"/><Relationship Id="rId4" Type="http://schemas.openxmlformats.org/officeDocument/2006/relationships/hyperlink" Target="https://www.forbes.com/sites/bernardmarr/2016/12/29/4-amazing-ways-facebook-uses-deep-learning-to-learn-everything-about-you/?sh=a132481ccbf0" TargetMode="External"/><Relationship Id="rId5" Type="http://schemas.openxmlformats.org/officeDocument/2006/relationships/hyperlink" Target="https://www.youtube.com/watch?v=Dkg1ULBASNA" TargetMode="External"/><Relationship Id="rId6" Type="http://schemas.openxmlformats.org/officeDocument/2006/relationships/hyperlink" Target="https://www.youtube.com/watch?v=1L0TKZQcUt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3">
            <a:alphaModFix/>
          </a:blip>
          <a:srcRect b="5495" l="6664" r="6220" t="4858"/>
          <a:stretch/>
        </p:blipFill>
        <p:spPr>
          <a:xfrm>
            <a:off x="127475" y="347238"/>
            <a:ext cx="4197350" cy="4319530"/>
          </a:xfrm>
          <a:prstGeom prst="rect">
            <a:avLst/>
          </a:prstGeom>
          <a:noFill/>
          <a:ln>
            <a:noFill/>
          </a:ln>
        </p:spPr>
      </p:pic>
      <p:sp>
        <p:nvSpPr>
          <p:cNvPr id="99" name="Google Shape;99;p22"/>
          <p:cNvSpPr txBox="1"/>
          <p:nvPr>
            <p:ph idx="4294967295" type="ctrTitle"/>
          </p:nvPr>
        </p:nvSpPr>
        <p:spPr>
          <a:xfrm>
            <a:off x="3985300" y="1739988"/>
            <a:ext cx="4952100" cy="12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100">
                <a:latin typeface="Averia Gruesa Libre"/>
                <a:ea typeface="Averia Gruesa Libre"/>
                <a:cs typeface="Averia Gruesa Libre"/>
                <a:sym typeface="Averia Gruesa Libre"/>
              </a:rPr>
              <a:t>Cassandra</a:t>
            </a:r>
            <a:endParaRPr sz="8100">
              <a:latin typeface="Averia Gruesa Libre"/>
              <a:ea typeface="Averia Gruesa Libre"/>
              <a:cs typeface="Averia Gruesa Libre"/>
              <a:sym typeface="Averia Gruesa Libre"/>
            </a:endParaRPr>
          </a:p>
        </p:txBody>
      </p:sp>
      <p:sp>
        <p:nvSpPr>
          <p:cNvPr id="100" name="Google Shape;100;p22"/>
          <p:cNvSpPr txBox="1"/>
          <p:nvPr>
            <p:ph idx="4294967295" type="subTitle"/>
          </p:nvPr>
        </p:nvSpPr>
        <p:spPr>
          <a:xfrm>
            <a:off x="5170600" y="2969100"/>
            <a:ext cx="2581500" cy="43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latin typeface="Averia Gruesa Libre"/>
                <a:ea typeface="Averia Gruesa Libre"/>
                <a:cs typeface="Averia Gruesa Libre"/>
                <a:sym typeface="Averia Gruesa Libre"/>
              </a:rPr>
              <a:t>Workshop 1</a:t>
            </a:r>
            <a:endParaRPr sz="3600">
              <a:latin typeface="Averia Gruesa Libre"/>
              <a:ea typeface="Averia Gruesa Libre"/>
              <a:cs typeface="Averia Gruesa Libre"/>
              <a:sym typeface="Averia Gruesa Libr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1"/>
          <p:cNvPicPr preferRelativeResize="0"/>
          <p:nvPr/>
        </p:nvPicPr>
        <p:blipFill>
          <a:blip r:embed="rId3">
            <a:alphaModFix/>
          </a:blip>
          <a:stretch>
            <a:fillRect/>
          </a:stretch>
        </p:blipFill>
        <p:spPr>
          <a:xfrm>
            <a:off x="867650" y="221275"/>
            <a:ext cx="7636311" cy="4131350"/>
          </a:xfrm>
          <a:prstGeom prst="rect">
            <a:avLst/>
          </a:prstGeom>
          <a:noFill/>
          <a:ln>
            <a:noFill/>
          </a:ln>
        </p:spPr>
      </p:pic>
      <p:sp>
        <p:nvSpPr>
          <p:cNvPr id="157" name="Google Shape;157;p31">
            <a:hlinkClick r:id="rId4"/>
          </p:cNvPr>
          <p:cNvSpPr txBox="1"/>
          <p:nvPr/>
        </p:nvSpPr>
        <p:spPr>
          <a:xfrm>
            <a:off x="964400" y="4390350"/>
            <a:ext cx="73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58" name="Google Shape;158;p31"/>
          <p:cNvSpPr txBox="1"/>
          <p:nvPr/>
        </p:nvSpPr>
        <p:spPr>
          <a:xfrm>
            <a:off x="3243800" y="4520275"/>
            <a:ext cx="24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Source: - Edureka</a:t>
            </a:r>
            <a:endParaRPr b="1">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2"/>
          <p:cNvPicPr preferRelativeResize="0"/>
          <p:nvPr/>
        </p:nvPicPr>
        <p:blipFill rotWithShape="1">
          <a:blip r:embed="rId3">
            <a:alphaModFix/>
          </a:blip>
          <a:srcRect b="7672" l="0" r="0" t="0"/>
          <a:stretch/>
        </p:blipFill>
        <p:spPr>
          <a:xfrm>
            <a:off x="837325" y="197400"/>
            <a:ext cx="7287375" cy="4094575"/>
          </a:xfrm>
          <a:prstGeom prst="rect">
            <a:avLst/>
          </a:prstGeom>
          <a:noFill/>
          <a:ln>
            <a:noFill/>
          </a:ln>
        </p:spPr>
      </p:pic>
      <p:sp>
        <p:nvSpPr>
          <p:cNvPr id="164" name="Google Shape;164;p32"/>
          <p:cNvSpPr txBox="1"/>
          <p:nvPr/>
        </p:nvSpPr>
        <p:spPr>
          <a:xfrm>
            <a:off x="2883400" y="4467700"/>
            <a:ext cx="24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Source: - Edureka</a:t>
            </a:r>
            <a:endParaRPr b="1">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3"/>
          <p:cNvPicPr preferRelativeResize="0"/>
          <p:nvPr/>
        </p:nvPicPr>
        <p:blipFill>
          <a:blip r:embed="rId3">
            <a:alphaModFix/>
          </a:blip>
          <a:stretch>
            <a:fillRect/>
          </a:stretch>
        </p:blipFill>
        <p:spPr>
          <a:xfrm>
            <a:off x="703625" y="166775"/>
            <a:ext cx="7616599" cy="4284325"/>
          </a:xfrm>
          <a:prstGeom prst="rect">
            <a:avLst/>
          </a:prstGeom>
          <a:noFill/>
          <a:ln>
            <a:noFill/>
          </a:ln>
        </p:spPr>
      </p:pic>
      <p:sp>
        <p:nvSpPr>
          <p:cNvPr id="170" name="Google Shape;170;p33"/>
          <p:cNvSpPr txBox="1"/>
          <p:nvPr/>
        </p:nvSpPr>
        <p:spPr>
          <a:xfrm>
            <a:off x="2815800" y="4602850"/>
            <a:ext cx="24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Source: - Edureka</a:t>
            </a:r>
            <a:endParaRPr b="1">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4"/>
          <p:cNvPicPr preferRelativeResize="0"/>
          <p:nvPr/>
        </p:nvPicPr>
        <p:blipFill rotWithShape="1">
          <a:blip r:embed="rId3">
            <a:alphaModFix/>
          </a:blip>
          <a:srcRect b="0" l="-2330" r="2330" t="0"/>
          <a:stretch/>
        </p:blipFill>
        <p:spPr>
          <a:xfrm>
            <a:off x="910900" y="-36825"/>
            <a:ext cx="7434624" cy="5143500"/>
          </a:xfrm>
          <a:prstGeom prst="rect">
            <a:avLst/>
          </a:prstGeom>
          <a:noFill/>
          <a:ln>
            <a:noFill/>
          </a:ln>
        </p:spPr>
      </p:pic>
      <p:sp>
        <p:nvSpPr>
          <p:cNvPr id="176" name="Google Shape;176;p34"/>
          <p:cNvSpPr txBox="1"/>
          <p:nvPr/>
        </p:nvSpPr>
        <p:spPr>
          <a:xfrm>
            <a:off x="3382013" y="2027025"/>
            <a:ext cx="2492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rgbClr val="FFFFFF"/>
                </a:solidFill>
                <a:latin typeface="Averia Gruesa Libre"/>
                <a:ea typeface="Averia Gruesa Libre"/>
                <a:cs typeface="Averia Gruesa Libre"/>
                <a:sym typeface="Averia Gruesa Libre"/>
              </a:rPr>
              <a:t>DATA SCIENCE</a:t>
            </a:r>
            <a:endParaRPr b="1" sz="2700">
              <a:solidFill>
                <a:srgbClr val="FFFFFF"/>
              </a:solidFill>
              <a:latin typeface="Averia Gruesa Libre"/>
              <a:ea typeface="Averia Gruesa Libre"/>
              <a:cs typeface="Averia Gruesa Libre"/>
              <a:sym typeface="Averia Gruesa Libre"/>
            </a:endParaRPr>
          </a:p>
          <a:p>
            <a:pPr indent="0" lvl="0" marL="0" rtl="0" algn="ctr">
              <a:spcBef>
                <a:spcPts val="0"/>
              </a:spcBef>
              <a:spcAft>
                <a:spcPts val="0"/>
              </a:spcAft>
              <a:buNone/>
            </a:pPr>
            <a:r>
              <a:rPr b="1" lang="en" sz="2700">
                <a:solidFill>
                  <a:srgbClr val="FFFFFF"/>
                </a:solidFill>
                <a:latin typeface="Averia Gruesa Libre"/>
                <a:ea typeface="Averia Gruesa Libre"/>
                <a:cs typeface="Averia Gruesa Libre"/>
                <a:sym typeface="Averia Gruesa Libre"/>
              </a:rPr>
              <a:t>LIFECYCLE</a:t>
            </a:r>
            <a:endParaRPr b="1" sz="2700">
              <a:solidFill>
                <a:srgbClr val="FFFFFF"/>
              </a:solidFill>
              <a:latin typeface="Averia Gruesa Libre"/>
              <a:ea typeface="Averia Gruesa Libre"/>
              <a:cs typeface="Averia Gruesa Libre"/>
              <a:sym typeface="Averia Gruesa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17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5"/>
          <p:cNvPicPr preferRelativeResize="0"/>
          <p:nvPr/>
        </p:nvPicPr>
        <p:blipFill>
          <a:blip r:embed="rId3">
            <a:alphaModFix/>
          </a:blip>
          <a:stretch>
            <a:fillRect/>
          </a:stretch>
        </p:blipFill>
        <p:spPr>
          <a:xfrm>
            <a:off x="2470400" y="114850"/>
            <a:ext cx="3806925" cy="4838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700"/>
                                        <p:tgtEl>
                                          <p:spTgt spid="181"/>
                                        </p:tgtEl>
                                        <p:attrNameLst>
                                          <p:attrName>ppt_w</p:attrName>
                                        </p:attrNameLst>
                                      </p:cBhvr>
                                      <p:tavLst>
                                        <p:tav fmla="" tm="0">
                                          <p:val>
                                            <p:strVal val="0"/>
                                          </p:val>
                                        </p:tav>
                                        <p:tav fmla="" tm="100000">
                                          <p:val>
                                            <p:strVal val="#ppt_w"/>
                                          </p:val>
                                        </p:tav>
                                      </p:tavLst>
                                    </p:anim>
                                    <p:anim calcmode="lin" valueType="num">
                                      <p:cBhvr additive="base">
                                        <p:cTn dur="1700"/>
                                        <p:tgtEl>
                                          <p:spTgt spid="1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6"/>
          <p:cNvPicPr preferRelativeResize="0"/>
          <p:nvPr/>
        </p:nvPicPr>
        <p:blipFill>
          <a:blip r:embed="rId3">
            <a:alphaModFix/>
          </a:blip>
          <a:stretch>
            <a:fillRect/>
          </a:stretch>
        </p:blipFill>
        <p:spPr>
          <a:xfrm>
            <a:off x="669000" y="544000"/>
            <a:ext cx="7704000" cy="3968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800"/>
                                        <p:tgtEl>
                                          <p:spTgt spid="1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idx="1" type="body"/>
          </p:nvPr>
        </p:nvSpPr>
        <p:spPr>
          <a:xfrm>
            <a:off x="720000" y="1152475"/>
            <a:ext cx="7704000" cy="3648600"/>
          </a:xfrm>
          <a:prstGeom prst="rect">
            <a:avLst/>
          </a:prstGeom>
          <a:noFill/>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ial"/>
              <a:buChar char="●"/>
            </a:pPr>
            <a:r>
              <a:rPr lang="en" sz="1400">
                <a:latin typeface="Arial"/>
                <a:ea typeface="Arial"/>
                <a:cs typeface="Arial"/>
                <a:sym typeface="Arial"/>
              </a:rPr>
              <a:t>First of all we have to </a:t>
            </a:r>
            <a:r>
              <a:rPr lang="en" sz="1400">
                <a:latin typeface="Arial"/>
                <a:ea typeface="Arial"/>
                <a:cs typeface="Arial"/>
                <a:sym typeface="Arial"/>
              </a:rPr>
              <a:t>set up</a:t>
            </a:r>
            <a:r>
              <a:rPr lang="en" sz="1400">
                <a:latin typeface="Arial"/>
                <a:ea typeface="Arial"/>
                <a:cs typeface="Arial"/>
                <a:sym typeface="Arial"/>
              </a:rPr>
              <a:t> our python environment.</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For our data science project we can use different platforms like…….</a:t>
            </a:r>
            <a:endParaRPr sz="1400">
              <a:latin typeface="Arial"/>
              <a:ea typeface="Arial"/>
              <a:cs typeface="Arial"/>
              <a:sym typeface="Arial"/>
            </a:endParaRPr>
          </a:p>
          <a:p>
            <a:pPr indent="-317500" lvl="1" marL="914400" rtl="0" algn="l">
              <a:spcBef>
                <a:spcPts val="0"/>
              </a:spcBef>
              <a:spcAft>
                <a:spcPts val="0"/>
              </a:spcAft>
              <a:buSzPts val="1400"/>
              <a:buFont typeface="Arial"/>
              <a:buChar char="○"/>
            </a:pPr>
            <a:r>
              <a:rPr lang="en" sz="1400">
                <a:latin typeface="Arial"/>
                <a:ea typeface="Arial"/>
                <a:cs typeface="Arial"/>
                <a:sym typeface="Arial"/>
              </a:rPr>
              <a:t>Kaggle</a:t>
            </a:r>
            <a:endParaRPr sz="1400">
              <a:latin typeface="Arial"/>
              <a:ea typeface="Arial"/>
              <a:cs typeface="Arial"/>
              <a:sym typeface="Arial"/>
            </a:endParaRPr>
          </a:p>
          <a:p>
            <a:pPr indent="-317500" lvl="1" marL="914400" rtl="0" algn="l">
              <a:spcBef>
                <a:spcPts val="0"/>
              </a:spcBef>
              <a:spcAft>
                <a:spcPts val="0"/>
              </a:spcAft>
              <a:buSzPts val="1400"/>
              <a:buFont typeface="Arial"/>
              <a:buChar char="○"/>
            </a:pPr>
            <a:r>
              <a:rPr lang="en" sz="1400">
                <a:latin typeface="Arial"/>
                <a:ea typeface="Arial"/>
                <a:cs typeface="Arial"/>
                <a:sym typeface="Arial"/>
              </a:rPr>
              <a:t>Google Colab</a:t>
            </a:r>
            <a:endParaRPr sz="1400">
              <a:latin typeface="Arial"/>
              <a:ea typeface="Arial"/>
              <a:cs typeface="Arial"/>
              <a:sym typeface="Arial"/>
            </a:endParaRPr>
          </a:p>
          <a:p>
            <a:pPr indent="-317500" lvl="1" marL="914400" rtl="0" algn="l">
              <a:spcBef>
                <a:spcPts val="0"/>
              </a:spcBef>
              <a:spcAft>
                <a:spcPts val="0"/>
              </a:spcAft>
              <a:buSzPts val="1400"/>
              <a:buFont typeface="Arial"/>
              <a:buChar char="○"/>
            </a:pPr>
            <a:r>
              <a:rPr lang="en" sz="1400">
                <a:latin typeface="Arial"/>
                <a:ea typeface="Arial"/>
                <a:cs typeface="Arial"/>
                <a:sym typeface="Arial"/>
              </a:rPr>
              <a:t>Anaconda with Jupyter Notebook in your PC</a:t>
            </a:r>
            <a:endParaRPr sz="1400">
              <a:latin typeface="Arial"/>
              <a:ea typeface="Arial"/>
              <a:cs typeface="Arial"/>
              <a:sym typeface="Arial"/>
            </a:endParaRPr>
          </a:p>
          <a:p>
            <a:pPr indent="0" lvl="0" marL="0" rtl="0" algn="l">
              <a:spcBef>
                <a:spcPts val="1600"/>
              </a:spcBef>
              <a:spcAft>
                <a:spcPts val="1600"/>
              </a:spcAft>
              <a:buNone/>
            </a:pPr>
            <a:r>
              <a:t/>
            </a:r>
            <a:endParaRPr sz="1400">
              <a:latin typeface="Arial"/>
              <a:ea typeface="Arial"/>
              <a:cs typeface="Arial"/>
              <a:sym typeface="Arial"/>
            </a:endParaRPr>
          </a:p>
        </p:txBody>
      </p:sp>
      <p:sp>
        <p:nvSpPr>
          <p:cNvPr id="192" name="Google Shape;192;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Platform setup</a:t>
            </a:r>
            <a:endParaRPr/>
          </a:p>
        </p:txBody>
      </p:sp>
      <p:pic>
        <p:nvPicPr>
          <p:cNvPr id="193" name="Google Shape;193;p37"/>
          <p:cNvPicPr preferRelativeResize="0"/>
          <p:nvPr/>
        </p:nvPicPr>
        <p:blipFill>
          <a:blip r:embed="rId3">
            <a:alphaModFix/>
          </a:blip>
          <a:stretch>
            <a:fillRect/>
          </a:stretch>
        </p:blipFill>
        <p:spPr>
          <a:xfrm>
            <a:off x="857750" y="2659450"/>
            <a:ext cx="3806525" cy="1726375"/>
          </a:xfrm>
          <a:prstGeom prst="rect">
            <a:avLst/>
          </a:prstGeom>
          <a:noFill/>
          <a:ln>
            <a:noFill/>
          </a:ln>
        </p:spPr>
      </p:pic>
      <p:pic>
        <p:nvPicPr>
          <p:cNvPr id="194" name="Google Shape;194;p37"/>
          <p:cNvPicPr preferRelativeResize="0"/>
          <p:nvPr/>
        </p:nvPicPr>
        <p:blipFill rotWithShape="1">
          <a:blip r:embed="rId4">
            <a:alphaModFix/>
          </a:blip>
          <a:srcRect b="25243" l="17698" r="19852" t="28599"/>
          <a:stretch/>
        </p:blipFill>
        <p:spPr>
          <a:xfrm>
            <a:off x="4917625" y="2477300"/>
            <a:ext cx="3161876" cy="939824"/>
          </a:xfrm>
          <a:prstGeom prst="rect">
            <a:avLst/>
          </a:prstGeom>
          <a:noFill/>
          <a:ln>
            <a:noFill/>
          </a:ln>
        </p:spPr>
      </p:pic>
      <p:pic>
        <p:nvPicPr>
          <p:cNvPr id="195" name="Google Shape;195;p37"/>
          <p:cNvPicPr preferRelativeResize="0"/>
          <p:nvPr/>
        </p:nvPicPr>
        <p:blipFill>
          <a:blip r:embed="rId5">
            <a:alphaModFix/>
          </a:blip>
          <a:stretch>
            <a:fillRect/>
          </a:stretch>
        </p:blipFill>
        <p:spPr>
          <a:xfrm>
            <a:off x="5332925" y="3591999"/>
            <a:ext cx="2090925" cy="1038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5" st="5"/>
                                            </p:txEl>
                                          </p:spTgt>
                                        </p:tgtEl>
                                        <p:attrNameLst>
                                          <p:attrName>style.visibility</p:attrName>
                                        </p:attrNameLst>
                                      </p:cBhvr>
                                      <p:to>
                                        <p:strVal val="visible"/>
                                      </p:to>
                                    </p:set>
                                  </p:childTnLst>
                                </p:cTn>
                              </p:par>
                            </p:childTnLst>
                          </p:cTn>
                        </p:par>
                        <p:par>
                          <p:cTn fill="hold">
                            <p:stCondLst>
                              <p:cond delay="1300"/>
                            </p:stCondLst>
                            <p:childTnLst>
                              <p:par>
                                <p:cTn fill="hold" nodeType="after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2300"/>
                            </p:stCondLst>
                            <p:childTnLst>
                              <p:par>
                                <p:cTn fill="hold" nodeType="afterEffect" presetClass="entr" presetID="2" presetSubtype="2">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ppt_x</p:attrName>
                                        </p:attrNameLst>
                                      </p:cBhvr>
                                      <p:tavLst>
                                        <p:tav fmla="" tm="0">
                                          <p:val>
                                            <p:strVal val="#ppt_x+1"/>
                                          </p:val>
                                        </p:tav>
                                        <p:tav fmla="" tm="100000">
                                          <p:val>
                                            <p:strVal val="#ppt_x"/>
                                          </p:val>
                                        </p:tav>
                                      </p:tavLst>
                                    </p:anim>
                                  </p:childTnLst>
                                </p:cTn>
                              </p:par>
                            </p:childTnLst>
                          </p:cTn>
                        </p:par>
                        <p:par>
                          <p:cTn fill="hold">
                            <p:stCondLst>
                              <p:cond delay="3300"/>
                            </p:stCondLst>
                            <p:childTnLst>
                              <p:par>
                                <p:cTn fill="hold" nodeType="afterEffect" presetClass="entr" presetID="2" presetSubtype="4">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0"/>
                                        <p:tgtEl>
                                          <p:spTgt spid="1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Char char="●"/>
            </a:pPr>
            <a:r>
              <a:rPr lang="en" sz="1400">
                <a:latin typeface="Arial"/>
                <a:ea typeface="Arial"/>
                <a:cs typeface="Arial"/>
                <a:sym typeface="Arial"/>
              </a:rPr>
              <a:t>For Data science projects the first requirement is to have some proper data.</a:t>
            </a:r>
            <a:endParaRPr sz="1400">
              <a:latin typeface="Arial"/>
              <a:ea typeface="Arial"/>
              <a:cs typeface="Arial"/>
              <a:sym typeface="Arial"/>
            </a:endParaRPr>
          </a:p>
          <a:p>
            <a:pPr indent="-304800" lvl="0" marL="457200" rtl="0" algn="l">
              <a:spcBef>
                <a:spcPts val="0"/>
              </a:spcBef>
              <a:spcAft>
                <a:spcPts val="0"/>
              </a:spcAft>
              <a:buSzPts val="1200"/>
              <a:buFont typeface="Arial"/>
              <a:buChar char="●"/>
            </a:pPr>
            <a:r>
              <a:rPr lang="en" sz="1400">
                <a:latin typeface="Arial"/>
                <a:ea typeface="Arial"/>
                <a:cs typeface="Arial"/>
                <a:sym typeface="Arial"/>
              </a:rPr>
              <a:t>In this step we need to collect our own data or fetch some </a:t>
            </a:r>
            <a:r>
              <a:rPr lang="en" sz="1400">
                <a:latin typeface="Arial"/>
                <a:ea typeface="Arial"/>
                <a:cs typeface="Arial"/>
                <a:sym typeface="Arial"/>
              </a:rPr>
              <a:t>open source</a:t>
            </a:r>
            <a:r>
              <a:rPr lang="en" sz="1400">
                <a:latin typeface="Arial"/>
                <a:ea typeface="Arial"/>
                <a:cs typeface="Arial"/>
                <a:sym typeface="Arial"/>
              </a:rPr>
              <a:t> datasets from some web sites. </a:t>
            </a:r>
            <a:endParaRPr sz="1400">
              <a:latin typeface="Arial"/>
              <a:ea typeface="Arial"/>
              <a:cs typeface="Arial"/>
              <a:sym typeface="Arial"/>
            </a:endParaRPr>
          </a:p>
          <a:p>
            <a:pPr indent="0" lvl="0" marL="457200" rtl="0" algn="l">
              <a:spcBef>
                <a:spcPts val="1600"/>
              </a:spcBef>
              <a:spcAft>
                <a:spcPts val="0"/>
              </a:spcAft>
              <a:buNone/>
            </a:pPr>
            <a:r>
              <a:rPr lang="en" sz="1400">
                <a:latin typeface="Arial"/>
                <a:ea typeface="Arial"/>
                <a:cs typeface="Arial"/>
                <a:sym typeface="Arial"/>
              </a:rPr>
              <a:t>For example: Kaggle, UCI Machine Learning Repository, Data.gov etc.</a:t>
            </a:r>
            <a:endParaRPr sz="1400">
              <a:latin typeface="Arial"/>
              <a:ea typeface="Arial"/>
              <a:cs typeface="Arial"/>
              <a:sym typeface="Arial"/>
            </a:endParaRPr>
          </a:p>
          <a:p>
            <a:pPr indent="0" lvl="0" marL="457200" rtl="0" algn="l">
              <a:spcBef>
                <a:spcPts val="1600"/>
              </a:spcBef>
              <a:spcAft>
                <a:spcPts val="1600"/>
              </a:spcAft>
              <a:buNone/>
            </a:pPr>
            <a:r>
              <a:t/>
            </a:r>
            <a:endParaRPr/>
          </a:p>
        </p:txBody>
      </p:sp>
      <p:sp>
        <p:nvSpPr>
          <p:cNvPr id="201" name="Google Shape;201;p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Obtain</a:t>
            </a:r>
            <a:endParaRPr/>
          </a:p>
        </p:txBody>
      </p:sp>
      <p:pic>
        <p:nvPicPr>
          <p:cNvPr id="202" name="Google Shape;202;p38"/>
          <p:cNvPicPr preferRelativeResize="0"/>
          <p:nvPr/>
        </p:nvPicPr>
        <p:blipFill>
          <a:blip r:embed="rId3">
            <a:alphaModFix/>
          </a:blip>
          <a:stretch>
            <a:fillRect/>
          </a:stretch>
        </p:blipFill>
        <p:spPr>
          <a:xfrm>
            <a:off x="5982350" y="3162138"/>
            <a:ext cx="2061149" cy="1038225"/>
          </a:xfrm>
          <a:prstGeom prst="rect">
            <a:avLst/>
          </a:prstGeom>
          <a:noFill/>
          <a:ln>
            <a:noFill/>
          </a:ln>
        </p:spPr>
      </p:pic>
      <p:pic>
        <p:nvPicPr>
          <p:cNvPr id="203" name="Google Shape;203;p38"/>
          <p:cNvPicPr preferRelativeResize="0"/>
          <p:nvPr/>
        </p:nvPicPr>
        <p:blipFill>
          <a:blip r:embed="rId4">
            <a:alphaModFix/>
          </a:blip>
          <a:stretch>
            <a:fillRect/>
          </a:stretch>
        </p:blipFill>
        <p:spPr>
          <a:xfrm>
            <a:off x="3526638" y="3162150"/>
            <a:ext cx="2090925" cy="1038225"/>
          </a:xfrm>
          <a:prstGeom prst="rect">
            <a:avLst/>
          </a:prstGeom>
          <a:noFill/>
          <a:ln>
            <a:noFill/>
          </a:ln>
        </p:spPr>
      </p:pic>
      <p:pic>
        <p:nvPicPr>
          <p:cNvPr id="204" name="Google Shape;204;p38"/>
          <p:cNvPicPr preferRelativeResize="0"/>
          <p:nvPr/>
        </p:nvPicPr>
        <p:blipFill>
          <a:blip r:embed="rId5">
            <a:alphaModFix/>
          </a:blip>
          <a:stretch>
            <a:fillRect/>
          </a:stretch>
        </p:blipFill>
        <p:spPr>
          <a:xfrm>
            <a:off x="1070950" y="3162149"/>
            <a:ext cx="2090925" cy="1038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Char char="●"/>
            </a:pPr>
            <a:r>
              <a:rPr lang="en" sz="1400">
                <a:latin typeface="Arial"/>
                <a:ea typeface="Arial"/>
                <a:cs typeface="Arial"/>
                <a:sym typeface="Arial"/>
              </a:rPr>
              <a:t>In this part we have to convert the data from one format to another and consolidate everything into one standardized format </a:t>
            </a:r>
            <a:r>
              <a:rPr lang="en" sz="1400">
                <a:latin typeface="Arial"/>
                <a:ea typeface="Arial"/>
                <a:cs typeface="Arial"/>
                <a:sym typeface="Arial"/>
              </a:rPr>
              <a:t>across</a:t>
            </a:r>
            <a:r>
              <a:rPr lang="en" sz="1400">
                <a:latin typeface="Arial"/>
                <a:ea typeface="Arial"/>
                <a:cs typeface="Arial"/>
                <a:sym typeface="Arial"/>
              </a:rPr>
              <a:t> all data.</a:t>
            </a:r>
            <a:endParaRPr sz="1400">
              <a:latin typeface="Arial"/>
              <a:ea typeface="Arial"/>
              <a:cs typeface="Arial"/>
              <a:sym typeface="Arial"/>
            </a:endParaRPr>
          </a:p>
          <a:p>
            <a:pPr indent="-304800" lvl="0" marL="457200" rtl="0" algn="l">
              <a:spcBef>
                <a:spcPts val="0"/>
              </a:spcBef>
              <a:spcAft>
                <a:spcPts val="0"/>
              </a:spcAft>
              <a:buSzPts val="1200"/>
              <a:buFont typeface="Arial"/>
              <a:buChar char="●"/>
            </a:pPr>
            <a:r>
              <a:rPr lang="en" sz="1400">
                <a:latin typeface="Arial"/>
                <a:ea typeface="Arial"/>
                <a:cs typeface="Arial"/>
                <a:sym typeface="Arial"/>
              </a:rPr>
              <a:t>Also in this step we need to check for missing or garbage values and replace them accordingly.</a:t>
            </a:r>
            <a:endParaRPr sz="1400">
              <a:latin typeface="Arial"/>
              <a:ea typeface="Arial"/>
              <a:cs typeface="Arial"/>
              <a:sym typeface="Arial"/>
            </a:endParaRPr>
          </a:p>
          <a:p>
            <a:pPr indent="-304800" lvl="0" marL="457200" rtl="0" algn="l">
              <a:spcBef>
                <a:spcPts val="0"/>
              </a:spcBef>
              <a:spcAft>
                <a:spcPts val="0"/>
              </a:spcAft>
              <a:buSzPts val="1200"/>
              <a:buFont typeface="Arial"/>
              <a:buChar char="●"/>
            </a:pPr>
            <a:r>
              <a:rPr lang="en" sz="1400">
                <a:latin typeface="Arial"/>
                <a:ea typeface="Arial"/>
                <a:cs typeface="Arial"/>
                <a:sym typeface="Arial"/>
              </a:rPr>
              <a:t>Libraries used: Python, Pandas, Numpy etc.</a:t>
            </a:r>
            <a:endParaRPr sz="1400">
              <a:latin typeface="Arial"/>
              <a:ea typeface="Arial"/>
              <a:cs typeface="Arial"/>
              <a:sym typeface="Arial"/>
            </a:endParaRPr>
          </a:p>
        </p:txBody>
      </p:sp>
      <p:sp>
        <p:nvSpPr>
          <p:cNvPr id="210" name="Google Shape;210;p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Scrub</a:t>
            </a:r>
            <a:endParaRPr/>
          </a:p>
        </p:txBody>
      </p:sp>
      <p:pic>
        <p:nvPicPr>
          <p:cNvPr id="211" name="Google Shape;211;p39"/>
          <p:cNvPicPr preferRelativeResize="0"/>
          <p:nvPr/>
        </p:nvPicPr>
        <p:blipFill rotWithShape="1">
          <a:blip r:embed="rId3">
            <a:alphaModFix/>
          </a:blip>
          <a:srcRect b="0" l="12348" r="9544" t="0"/>
          <a:stretch/>
        </p:blipFill>
        <p:spPr>
          <a:xfrm>
            <a:off x="961700" y="2822650"/>
            <a:ext cx="1770350" cy="1475750"/>
          </a:xfrm>
          <a:prstGeom prst="rect">
            <a:avLst/>
          </a:prstGeom>
          <a:noFill/>
          <a:ln>
            <a:noFill/>
          </a:ln>
        </p:spPr>
      </p:pic>
      <p:pic>
        <p:nvPicPr>
          <p:cNvPr id="212" name="Google Shape;212;p39"/>
          <p:cNvPicPr preferRelativeResize="0"/>
          <p:nvPr/>
        </p:nvPicPr>
        <p:blipFill>
          <a:blip r:embed="rId4">
            <a:alphaModFix/>
          </a:blip>
          <a:stretch>
            <a:fillRect/>
          </a:stretch>
        </p:blipFill>
        <p:spPr>
          <a:xfrm>
            <a:off x="2990450" y="2516650"/>
            <a:ext cx="2480261" cy="1053200"/>
          </a:xfrm>
          <a:prstGeom prst="rect">
            <a:avLst/>
          </a:prstGeom>
          <a:noFill/>
          <a:ln>
            <a:noFill/>
          </a:ln>
        </p:spPr>
      </p:pic>
      <p:pic>
        <p:nvPicPr>
          <p:cNvPr id="213" name="Google Shape;213;p39"/>
          <p:cNvPicPr preferRelativeResize="0"/>
          <p:nvPr/>
        </p:nvPicPr>
        <p:blipFill>
          <a:blip r:embed="rId5">
            <a:alphaModFix/>
          </a:blip>
          <a:stretch>
            <a:fillRect/>
          </a:stretch>
        </p:blipFill>
        <p:spPr>
          <a:xfrm>
            <a:off x="5729101" y="3420025"/>
            <a:ext cx="2633050" cy="105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000"/>
                                        <p:tgtEl>
                                          <p:spTgt spid="2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idx="1" type="body"/>
          </p:nvPr>
        </p:nvSpPr>
        <p:spPr>
          <a:xfrm>
            <a:off x="720000" y="1152475"/>
            <a:ext cx="7704000" cy="3597600"/>
          </a:xfrm>
          <a:prstGeom prst="rect">
            <a:avLst/>
          </a:prstGeom>
          <a:noFill/>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Char char="●"/>
            </a:pPr>
            <a:r>
              <a:rPr lang="en" sz="1400">
                <a:latin typeface="Arial"/>
                <a:ea typeface="Arial"/>
                <a:cs typeface="Arial"/>
                <a:sym typeface="Arial"/>
              </a:rPr>
              <a:t>In this step we have to go through all the features of the data and inspect its properties to extract features and test significant variables and visualize them to identify significant patterns in our data.</a:t>
            </a:r>
            <a:endParaRPr sz="1400">
              <a:latin typeface="Arial"/>
              <a:ea typeface="Arial"/>
              <a:cs typeface="Arial"/>
              <a:sym typeface="Arial"/>
            </a:endParaRPr>
          </a:p>
          <a:p>
            <a:pPr indent="-304800" lvl="0" marL="457200" rtl="0" algn="l">
              <a:spcBef>
                <a:spcPts val="0"/>
              </a:spcBef>
              <a:spcAft>
                <a:spcPts val="0"/>
              </a:spcAft>
              <a:buSzPts val="1200"/>
              <a:buFont typeface="Arial"/>
              <a:buChar char="●"/>
            </a:pPr>
            <a:r>
              <a:rPr lang="en" sz="1400">
                <a:latin typeface="Arial"/>
                <a:ea typeface="Arial"/>
                <a:cs typeface="Arial"/>
                <a:sym typeface="Arial"/>
              </a:rPr>
              <a:t>Libraries used: Numpy, Pandas, Matplotlib, Seaborn etc.</a:t>
            </a:r>
            <a:endParaRPr sz="1400">
              <a:latin typeface="Arial"/>
              <a:ea typeface="Arial"/>
              <a:cs typeface="Arial"/>
              <a:sym typeface="Arial"/>
            </a:endParaRPr>
          </a:p>
        </p:txBody>
      </p:sp>
      <p:sp>
        <p:nvSpPr>
          <p:cNvPr id="219" name="Google Shape;219;p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Explore</a:t>
            </a:r>
            <a:endParaRPr/>
          </a:p>
        </p:txBody>
      </p:sp>
      <p:pic>
        <p:nvPicPr>
          <p:cNvPr id="220" name="Google Shape;220;p40"/>
          <p:cNvPicPr preferRelativeResize="0"/>
          <p:nvPr/>
        </p:nvPicPr>
        <p:blipFill>
          <a:blip r:embed="rId3">
            <a:alphaModFix/>
          </a:blip>
          <a:stretch>
            <a:fillRect/>
          </a:stretch>
        </p:blipFill>
        <p:spPr>
          <a:xfrm>
            <a:off x="1296350" y="2334075"/>
            <a:ext cx="2849050" cy="1053200"/>
          </a:xfrm>
          <a:prstGeom prst="rect">
            <a:avLst/>
          </a:prstGeom>
          <a:noFill/>
          <a:ln>
            <a:noFill/>
          </a:ln>
        </p:spPr>
      </p:pic>
      <p:pic>
        <p:nvPicPr>
          <p:cNvPr id="221" name="Google Shape;221;p40"/>
          <p:cNvPicPr preferRelativeResize="0"/>
          <p:nvPr/>
        </p:nvPicPr>
        <p:blipFill>
          <a:blip r:embed="rId4">
            <a:alphaModFix/>
          </a:blip>
          <a:stretch>
            <a:fillRect/>
          </a:stretch>
        </p:blipFill>
        <p:spPr>
          <a:xfrm>
            <a:off x="4465950" y="2334075"/>
            <a:ext cx="3271150" cy="1053200"/>
          </a:xfrm>
          <a:prstGeom prst="rect">
            <a:avLst/>
          </a:prstGeom>
          <a:noFill/>
          <a:ln>
            <a:noFill/>
          </a:ln>
        </p:spPr>
      </p:pic>
      <p:pic>
        <p:nvPicPr>
          <p:cNvPr id="222" name="Google Shape;222;p40"/>
          <p:cNvPicPr preferRelativeResize="0"/>
          <p:nvPr/>
        </p:nvPicPr>
        <p:blipFill>
          <a:blip r:embed="rId5">
            <a:alphaModFix/>
          </a:blip>
          <a:stretch>
            <a:fillRect/>
          </a:stretch>
        </p:blipFill>
        <p:spPr>
          <a:xfrm>
            <a:off x="4465950" y="3719000"/>
            <a:ext cx="3314500" cy="892650"/>
          </a:xfrm>
          <a:prstGeom prst="rect">
            <a:avLst/>
          </a:prstGeom>
          <a:noFill/>
          <a:ln>
            <a:noFill/>
          </a:ln>
        </p:spPr>
      </p:pic>
      <p:pic>
        <p:nvPicPr>
          <p:cNvPr id="223" name="Google Shape;223;p40"/>
          <p:cNvPicPr preferRelativeResize="0"/>
          <p:nvPr/>
        </p:nvPicPr>
        <p:blipFill>
          <a:blip r:embed="rId6">
            <a:alphaModFix/>
          </a:blip>
          <a:stretch>
            <a:fillRect/>
          </a:stretch>
        </p:blipFill>
        <p:spPr>
          <a:xfrm>
            <a:off x="1296350" y="3719000"/>
            <a:ext cx="2821350" cy="89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0"/>
                                        <p:tgtEl>
                                          <p:spTgt spid="223"/>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0"/>
                                        <p:tgtEl>
                                          <p:spTgt spid="2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3"/>
          <p:cNvSpPr txBox="1"/>
          <p:nvPr>
            <p:ph idx="1" type="body"/>
          </p:nvPr>
        </p:nvSpPr>
        <p:spPr>
          <a:xfrm>
            <a:off x="720000" y="1023000"/>
            <a:ext cx="7704000" cy="36906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latin typeface="Averia Gruesa Libre"/>
                <a:ea typeface="Averia Gruesa Libre"/>
                <a:cs typeface="Averia Gruesa Libre"/>
                <a:sym typeface="Averia Gruesa Libre"/>
              </a:rPr>
              <a:t>Activities:-</a:t>
            </a:r>
            <a:endParaRPr b="1" sz="1500" u="sng">
              <a:latin typeface="Averia Gruesa Libre"/>
              <a:ea typeface="Averia Gruesa Libre"/>
              <a:cs typeface="Averia Gruesa Libre"/>
              <a:sym typeface="Averia Gruesa Libre"/>
            </a:endParaRPr>
          </a:p>
          <a:p>
            <a:pPr indent="-311150" lvl="0" marL="457200" rtl="0" algn="l">
              <a:spcBef>
                <a:spcPts val="1600"/>
              </a:spcBef>
              <a:spcAft>
                <a:spcPts val="0"/>
              </a:spcAft>
              <a:buSzPts val="1300"/>
              <a:buFont typeface="Averia Gruesa Libre"/>
              <a:buChar char="●"/>
            </a:pPr>
            <a:r>
              <a:rPr lang="en" sz="1500">
                <a:latin typeface="Averia Gruesa Libre"/>
                <a:ea typeface="Averia Gruesa Libre"/>
                <a:cs typeface="Averia Gruesa Libre"/>
                <a:sym typeface="Averia Gruesa Libre"/>
              </a:rPr>
              <a:t>5 Workshops</a:t>
            </a:r>
            <a:endParaRPr sz="1500">
              <a:latin typeface="Averia Gruesa Libre"/>
              <a:ea typeface="Averia Gruesa Libre"/>
              <a:cs typeface="Averia Gruesa Libre"/>
              <a:sym typeface="Averia Gruesa Libre"/>
            </a:endParaRPr>
          </a:p>
          <a:p>
            <a:pPr indent="-311150" lvl="0" marL="457200" rtl="0" algn="l">
              <a:spcBef>
                <a:spcPts val="0"/>
              </a:spcBef>
              <a:spcAft>
                <a:spcPts val="0"/>
              </a:spcAft>
              <a:buSzPts val="1300"/>
              <a:buFont typeface="Averia Gruesa Libre"/>
              <a:buChar char="●"/>
            </a:pPr>
            <a:r>
              <a:rPr lang="en" sz="1500">
                <a:latin typeface="Averia Gruesa Libre"/>
                <a:ea typeface="Averia Gruesa Libre"/>
                <a:cs typeface="Averia Gruesa Libre"/>
                <a:sym typeface="Averia Gruesa Libre"/>
              </a:rPr>
              <a:t>Assignment releasing after every workshop (most probably next day)</a:t>
            </a:r>
            <a:r>
              <a:rPr lang="en" sz="1500">
                <a:latin typeface="Averia Gruesa Libre"/>
                <a:ea typeface="Averia Gruesa Libre"/>
                <a:cs typeface="Averia Gruesa Libre"/>
                <a:sym typeface="Averia Gruesa Libre"/>
              </a:rPr>
              <a:t> </a:t>
            </a:r>
            <a:endParaRPr sz="1500">
              <a:latin typeface="Averia Gruesa Libre"/>
              <a:ea typeface="Averia Gruesa Libre"/>
              <a:cs typeface="Averia Gruesa Libre"/>
              <a:sym typeface="Averia Gruesa Libre"/>
            </a:endParaRPr>
          </a:p>
          <a:p>
            <a:pPr indent="-311150" lvl="0" marL="457200" rtl="0" algn="l">
              <a:spcBef>
                <a:spcPts val="0"/>
              </a:spcBef>
              <a:spcAft>
                <a:spcPts val="0"/>
              </a:spcAft>
              <a:buSzPts val="1300"/>
              <a:buFont typeface="Averia Gruesa Libre"/>
              <a:buChar char="●"/>
            </a:pPr>
            <a:r>
              <a:rPr lang="en" sz="1500">
                <a:latin typeface="Averia Gruesa Libre"/>
                <a:ea typeface="Averia Gruesa Libre"/>
                <a:cs typeface="Averia Gruesa Libre"/>
                <a:sym typeface="Averia Gruesa Libre"/>
              </a:rPr>
              <a:t>2 Real time quizzes in between Workshops</a:t>
            </a:r>
            <a:endParaRPr sz="1500">
              <a:latin typeface="Averia Gruesa Libre"/>
              <a:ea typeface="Averia Gruesa Libre"/>
              <a:cs typeface="Averia Gruesa Libre"/>
              <a:sym typeface="Averia Gruesa Libre"/>
            </a:endParaRPr>
          </a:p>
          <a:p>
            <a:pPr indent="-311150" lvl="0" marL="457200" rtl="0" algn="l">
              <a:spcBef>
                <a:spcPts val="0"/>
              </a:spcBef>
              <a:spcAft>
                <a:spcPts val="0"/>
              </a:spcAft>
              <a:buSzPts val="1300"/>
              <a:buFont typeface="Averia Gruesa Libre"/>
              <a:buChar char="●"/>
            </a:pPr>
            <a:r>
              <a:rPr lang="en" sz="1500">
                <a:latin typeface="Averia Gruesa Libre"/>
                <a:ea typeface="Averia Gruesa Libre"/>
                <a:cs typeface="Averia Gruesa Libre"/>
                <a:sym typeface="Averia Gruesa Libre"/>
              </a:rPr>
              <a:t>Workshop will be on theoretical cum discussion and innovation basis of previous assignment.</a:t>
            </a:r>
            <a:endParaRPr sz="1500">
              <a:latin typeface="Averia Gruesa Libre"/>
              <a:ea typeface="Averia Gruesa Libre"/>
              <a:cs typeface="Averia Gruesa Libre"/>
              <a:sym typeface="Averia Gruesa Libre"/>
            </a:endParaRPr>
          </a:p>
          <a:p>
            <a:pPr indent="-311150" lvl="0" marL="457200" rtl="0" algn="l">
              <a:spcBef>
                <a:spcPts val="0"/>
              </a:spcBef>
              <a:spcAft>
                <a:spcPts val="0"/>
              </a:spcAft>
              <a:buSzPts val="1300"/>
              <a:buFont typeface="Averia Gruesa Libre"/>
              <a:buChar char="●"/>
            </a:pPr>
            <a:r>
              <a:rPr lang="en" sz="1500">
                <a:latin typeface="Averia Gruesa Libre"/>
                <a:ea typeface="Averia Gruesa Libre"/>
                <a:cs typeface="Averia Gruesa Libre"/>
                <a:sym typeface="Averia Gruesa Libre"/>
              </a:rPr>
              <a:t>2nd workshop can be an exception.</a:t>
            </a:r>
            <a:endParaRPr sz="1500">
              <a:latin typeface="Averia Gruesa Libre"/>
              <a:ea typeface="Averia Gruesa Libre"/>
              <a:cs typeface="Averia Gruesa Libre"/>
              <a:sym typeface="Averia Gruesa Libre"/>
            </a:endParaRPr>
          </a:p>
          <a:p>
            <a:pPr indent="-311150" lvl="0" marL="457200" rtl="0" algn="l">
              <a:spcBef>
                <a:spcPts val="0"/>
              </a:spcBef>
              <a:spcAft>
                <a:spcPts val="0"/>
              </a:spcAft>
              <a:buSzPts val="1300"/>
              <a:buFont typeface="Averia Gruesa Libre"/>
              <a:buChar char="●"/>
            </a:pPr>
            <a:r>
              <a:rPr lang="en" sz="1500">
                <a:latin typeface="Averia Gruesa Libre"/>
                <a:ea typeface="Averia Gruesa Libre"/>
                <a:cs typeface="Averia Gruesa Libre"/>
                <a:sym typeface="Averia Gruesa Libre"/>
              </a:rPr>
              <a:t>A Dummy </a:t>
            </a:r>
            <a:r>
              <a:rPr lang="en" sz="1500">
                <a:latin typeface="Averia Gruesa Libre"/>
                <a:ea typeface="Averia Gruesa Libre"/>
                <a:cs typeface="Averia Gruesa Libre"/>
                <a:sym typeface="Averia Gruesa Libre"/>
              </a:rPr>
              <a:t>competition instead of last assignment.</a:t>
            </a:r>
            <a:endParaRPr sz="1500">
              <a:latin typeface="Averia Gruesa Libre"/>
              <a:ea typeface="Averia Gruesa Libre"/>
              <a:cs typeface="Averia Gruesa Libre"/>
              <a:sym typeface="Averia Gruesa Libre"/>
            </a:endParaRPr>
          </a:p>
          <a:p>
            <a:pPr indent="0" lvl="0" marL="0" rtl="0" algn="l">
              <a:spcBef>
                <a:spcPts val="1600"/>
              </a:spcBef>
              <a:spcAft>
                <a:spcPts val="0"/>
              </a:spcAft>
              <a:buNone/>
            </a:pPr>
            <a:r>
              <a:rPr b="1" lang="en" sz="1500" u="sng">
                <a:latin typeface="Averia Gruesa Libre"/>
                <a:ea typeface="Averia Gruesa Libre"/>
                <a:cs typeface="Averia Gruesa Libre"/>
                <a:sym typeface="Averia Gruesa Libre"/>
              </a:rPr>
              <a:t>Weightage(Total = 100%):-</a:t>
            </a:r>
            <a:endParaRPr b="1" sz="1500" u="sng">
              <a:latin typeface="Averia Gruesa Libre"/>
              <a:ea typeface="Averia Gruesa Libre"/>
              <a:cs typeface="Averia Gruesa Libre"/>
              <a:sym typeface="Averia Gruesa Libre"/>
            </a:endParaRPr>
          </a:p>
          <a:p>
            <a:pPr indent="-311150" lvl="0" marL="457200" rtl="0" algn="l">
              <a:spcBef>
                <a:spcPts val="1600"/>
              </a:spcBef>
              <a:spcAft>
                <a:spcPts val="0"/>
              </a:spcAft>
              <a:buSzPts val="1300"/>
              <a:buFont typeface="Averia Gruesa Libre"/>
              <a:buChar char="●"/>
            </a:pPr>
            <a:r>
              <a:rPr lang="en" sz="1500">
                <a:latin typeface="Averia Gruesa Libre"/>
                <a:ea typeface="Averia Gruesa Libre"/>
                <a:cs typeface="Averia Gruesa Libre"/>
                <a:sym typeface="Averia Gruesa Libre"/>
              </a:rPr>
              <a:t>First 3 Assignments </a:t>
            </a:r>
            <a:r>
              <a:rPr lang="en" sz="1500">
                <a:solidFill>
                  <a:schemeClr val="lt2"/>
                </a:solidFill>
                <a:latin typeface="Averia Gruesa Libre"/>
                <a:ea typeface="Averia Gruesa Libre"/>
                <a:cs typeface="Averia Gruesa Libre"/>
                <a:sym typeface="Averia Gruesa Libre"/>
              </a:rPr>
              <a:t>(5% each)(5x3=15%)</a:t>
            </a:r>
            <a:endParaRPr sz="1500">
              <a:latin typeface="Averia Gruesa Libre"/>
              <a:ea typeface="Averia Gruesa Libre"/>
              <a:cs typeface="Averia Gruesa Libre"/>
              <a:sym typeface="Averia Gruesa Libre"/>
            </a:endParaRPr>
          </a:p>
          <a:p>
            <a:pPr indent="-311150" lvl="0" marL="457200" rtl="0" algn="l">
              <a:spcBef>
                <a:spcPts val="0"/>
              </a:spcBef>
              <a:spcAft>
                <a:spcPts val="0"/>
              </a:spcAft>
              <a:buSzPts val="1300"/>
              <a:buFont typeface="Averia Gruesa Libre"/>
              <a:buChar char="●"/>
            </a:pPr>
            <a:r>
              <a:rPr lang="en" sz="1500">
                <a:latin typeface="Averia Gruesa Libre"/>
                <a:ea typeface="Averia Gruesa Libre"/>
                <a:cs typeface="Averia Gruesa Libre"/>
                <a:sym typeface="Averia Gruesa Libre"/>
              </a:rPr>
              <a:t>Last Assignment (10%)(10x1=10%)</a:t>
            </a:r>
            <a:endParaRPr sz="1500">
              <a:latin typeface="Averia Gruesa Libre"/>
              <a:ea typeface="Averia Gruesa Libre"/>
              <a:cs typeface="Averia Gruesa Libre"/>
              <a:sym typeface="Averia Gruesa Libre"/>
            </a:endParaRPr>
          </a:p>
          <a:p>
            <a:pPr indent="-311150" lvl="0" marL="457200" rtl="0" algn="l">
              <a:spcBef>
                <a:spcPts val="0"/>
              </a:spcBef>
              <a:spcAft>
                <a:spcPts val="0"/>
              </a:spcAft>
              <a:buSzPts val="1300"/>
              <a:buFont typeface="Averia Gruesa Libre"/>
              <a:buChar char="●"/>
            </a:pPr>
            <a:r>
              <a:rPr lang="en" sz="1500">
                <a:latin typeface="Averia Gruesa Libre"/>
                <a:ea typeface="Averia Gruesa Libre"/>
                <a:cs typeface="Averia Gruesa Libre"/>
                <a:sym typeface="Averia Gruesa Libre"/>
              </a:rPr>
              <a:t>2 Real Time Quiz (5% each)(5x2=10%)</a:t>
            </a:r>
            <a:endParaRPr sz="1500">
              <a:latin typeface="Averia Gruesa Libre"/>
              <a:ea typeface="Averia Gruesa Libre"/>
              <a:cs typeface="Averia Gruesa Libre"/>
              <a:sym typeface="Averia Gruesa Libre"/>
            </a:endParaRPr>
          </a:p>
          <a:p>
            <a:pPr indent="-311150" lvl="0" marL="457200" rtl="0" algn="l">
              <a:spcBef>
                <a:spcPts val="0"/>
              </a:spcBef>
              <a:spcAft>
                <a:spcPts val="0"/>
              </a:spcAft>
              <a:buSzPts val="1300"/>
              <a:buFont typeface="Averia Gruesa Libre"/>
              <a:buChar char="●"/>
            </a:pPr>
            <a:r>
              <a:rPr lang="en" sz="1500">
                <a:solidFill>
                  <a:schemeClr val="lt2"/>
                </a:solidFill>
                <a:latin typeface="Averia Gruesa Libre"/>
                <a:ea typeface="Averia Gruesa Libre"/>
                <a:cs typeface="Averia Gruesa Libre"/>
                <a:sym typeface="Averia Gruesa Libre"/>
              </a:rPr>
              <a:t>Dummy Competition</a:t>
            </a:r>
            <a:r>
              <a:rPr lang="en" sz="1500">
                <a:solidFill>
                  <a:schemeClr val="lt2"/>
                </a:solidFill>
                <a:latin typeface="Averia Gruesa Libre"/>
                <a:ea typeface="Averia Gruesa Libre"/>
                <a:cs typeface="Averia Gruesa Libre"/>
                <a:sym typeface="Averia Gruesa Libre"/>
              </a:rPr>
              <a:t>(15%)</a:t>
            </a:r>
            <a:endParaRPr sz="1500">
              <a:solidFill>
                <a:schemeClr val="lt2"/>
              </a:solidFill>
              <a:latin typeface="Averia Gruesa Libre"/>
              <a:ea typeface="Averia Gruesa Libre"/>
              <a:cs typeface="Averia Gruesa Libre"/>
              <a:sym typeface="Averia Gruesa Libre"/>
            </a:endParaRPr>
          </a:p>
          <a:p>
            <a:pPr indent="-311150" lvl="0" marL="457200" rtl="0" algn="l">
              <a:spcBef>
                <a:spcPts val="0"/>
              </a:spcBef>
              <a:spcAft>
                <a:spcPts val="0"/>
              </a:spcAft>
              <a:buClr>
                <a:schemeClr val="lt2"/>
              </a:buClr>
              <a:buSzPts val="1300"/>
              <a:buFont typeface="Averia Gruesa Libre"/>
              <a:buChar char="●"/>
            </a:pPr>
            <a:r>
              <a:rPr lang="en" sz="1500">
                <a:solidFill>
                  <a:schemeClr val="lt2"/>
                </a:solidFill>
                <a:latin typeface="Averia Gruesa Libre"/>
                <a:ea typeface="Averia Gruesa Libre"/>
                <a:cs typeface="Averia Gruesa Libre"/>
                <a:sym typeface="Averia Gruesa Libre"/>
              </a:rPr>
              <a:t>Main Event(50%)</a:t>
            </a:r>
            <a:endParaRPr sz="1500">
              <a:solidFill>
                <a:schemeClr val="lt2"/>
              </a:solidFill>
              <a:latin typeface="Averia Gruesa Libre"/>
              <a:ea typeface="Averia Gruesa Libre"/>
              <a:cs typeface="Averia Gruesa Libre"/>
              <a:sym typeface="Averia Gruesa Libre"/>
            </a:endParaRPr>
          </a:p>
        </p:txBody>
      </p:sp>
      <p:sp>
        <p:nvSpPr>
          <p:cNvPr id="106" name="Google Shape;106;p23"/>
          <p:cNvSpPr txBox="1"/>
          <p:nvPr>
            <p:ph type="title"/>
          </p:nvPr>
        </p:nvSpPr>
        <p:spPr>
          <a:xfrm>
            <a:off x="720000" y="364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 Plan of Action</a:t>
            </a:r>
            <a:endParaRPr>
              <a:latin typeface="Averia Gruesa Libre"/>
              <a:ea typeface="Averia Gruesa Libre"/>
              <a:cs typeface="Averia Gruesa Libre"/>
              <a:sym typeface="Averia Gruesa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txBox="1"/>
          <p:nvPr>
            <p:ph idx="1" type="body"/>
          </p:nvPr>
        </p:nvSpPr>
        <p:spPr>
          <a:xfrm>
            <a:off x="720000" y="1134550"/>
            <a:ext cx="7704000" cy="3604800"/>
          </a:xfrm>
          <a:prstGeom prst="rect">
            <a:avLst/>
          </a:prstGeom>
          <a:noFill/>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Char char="●"/>
            </a:pPr>
            <a:r>
              <a:rPr lang="en" sz="1400">
                <a:latin typeface="Arial"/>
                <a:ea typeface="Arial"/>
                <a:cs typeface="Arial"/>
                <a:sym typeface="Arial"/>
              </a:rPr>
              <a:t>In this step we pass the preprocessed dataset in to our machine learning algorithm to predict future states or classify them into different categories or group values using clustering.</a:t>
            </a:r>
            <a:endParaRPr sz="1400">
              <a:latin typeface="Arial"/>
              <a:ea typeface="Arial"/>
              <a:cs typeface="Arial"/>
              <a:sym typeface="Arial"/>
            </a:endParaRPr>
          </a:p>
          <a:p>
            <a:pPr indent="-304800" lvl="0" marL="457200" rtl="0" algn="l">
              <a:spcBef>
                <a:spcPts val="0"/>
              </a:spcBef>
              <a:spcAft>
                <a:spcPts val="0"/>
              </a:spcAft>
              <a:buSzPts val="1200"/>
              <a:buFont typeface="Arial"/>
              <a:buChar char="●"/>
            </a:pPr>
            <a:r>
              <a:rPr lang="en" sz="1400">
                <a:latin typeface="Arial"/>
                <a:ea typeface="Arial"/>
                <a:cs typeface="Arial"/>
                <a:sym typeface="Arial"/>
              </a:rPr>
              <a:t>We can also optimize our algorithms to get better results.</a:t>
            </a:r>
            <a:endParaRPr sz="1400">
              <a:latin typeface="Arial"/>
              <a:ea typeface="Arial"/>
              <a:cs typeface="Arial"/>
              <a:sym typeface="Arial"/>
            </a:endParaRPr>
          </a:p>
          <a:p>
            <a:pPr indent="-304800" lvl="0" marL="457200" rtl="0" algn="l">
              <a:spcBef>
                <a:spcPts val="0"/>
              </a:spcBef>
              <a:spcAft>
                <a:spcPts val="0"/>
              </a:spcAft>
              <a:buSzPts val="1200"/>
              <a:buFont typeface="Arial"/>
              <a:buChar char="●"/>
            </a:pPr>
            <a:r>
              <a:rPr lang="en" sz="1400">
                <a:latin typeface="Arial"/>
                <a:ea typeface="Arial"/>
                <a:cs typeface="Arial"/>
                <a:sym typeface="Arial"/>
              </a:rPr>
              <a:t>Libraries used: Sci-kit Learn, Keras, XGBoost, Optuna etc.</a:t>
            </a:r>
            <a:endParaRPr sz="1400">
              <a:latin typeface="Arial"/>
              <a:ea typeface="Arial"/>
              <a:cs typeface="Arial"/>
              <a:sym typeface="Arial"/>
            </a:endParaRPr>
          </a:p>
        </p:txBody>
      </p:sp>
      <p:sp>
        <p:nvSpPr>
          <p:cNvPr id="229" name="Google Shape;229;p4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pic>
        <p:nvPicPr>
          <p:cNvPr id="230" name="Google Shape;230;p41"/>
          <p:cNvPicPr preferRelativeResize="0"/>
          <p:nvPr/>
        </p:nvPicPr>
        <p:blipFill>
          <a:blip r:embed="rId3">
            <a:alphaModFix/>
          </a:blip>
          <a:stretch>
            <a:fillRect/>
          </a:stretch>
        </p:blipFill>
        <p:spPr>
          <a:xfrm>
            <a:off x="1520000" y="2602750"/>
            <a:ext cx="2588775" cy="1324100"/>
          </a:xfrm>
          <a:prstGeom prst="rect">
            <a:avLst/>
          </a:prstGeom>
          <a:noFill/>
          <a:ln>
            <a:noFill/>
          </a:ln>
        </p:spPr>
      </p:pic>
      <p:pic>
        <p:nvPicPr>
          <p:cNvPr id="231" name="Google Shape;231;p41"/>
          <p:cNvPicPr preferRelativeResize="0"/>
          <p:nvPr/>
        </p:nvPicPr>
        <p:blipFill rotWithShape="1">
          <a:blip r:embed="rId4">
            <a:alphaModFix/>
          </a:blip>
          <a:srcRect b="22438" l="12974" r="10927" t="27874"/>
          <a:stretch/>
        </p:blipFill>
        <p:spPr>
          <a:xfrm>
            <a:off x="1520000" y="4166650"/>
            <a:ext cx="2588775" cy="572700"/>
          </a:xfrm>
          <a:prstGeom prst="rect">
            <a:avLst/>
          </a:prstGeom>
          <a:noFill/>
          <a:ln>
            <a:noFill/>
          </a:ln>
        </p:spPr>
      </p:pic>
      <p:pic>
        <p:nvPicPr>
          <p:cNvPr id="232" name="Google Shape;232;p41"/>
          <p:cNvPicPr preferRelativeResize="0"/>
          <p:nvPr/>
        </p:nvPicPr>
        <p:blipFill>
          <a:blip r:embed="rId5">
            <a:alphaModFix/>
          </a:blip>
          <a:stretch>
            <a:fillRect/>
          </a:stretch>
        </p:blipFill>
        <p:spPr>
          <a:xfrm>
            <a:off x="5177500" y="2602750"/>
            <a:ext cx="2588775" cy="1006950"/>
          </a:xfrm>
          <a:prstGeom prst="rect">
            <a:avLst/>
          </a:prstGeom>
          <a:noFill/>
          <a:ln>
            <a:noFill/>
          </a:ln>
        </p:spPr>
      </p:pic>
      <p:pic>
        <p:nvPicPr>
          <p:cNvPr id="233" name="Google Shape;233;p41"/>
          <p:cNvPicPr preferRelativeResize="0"/>
          <p:nvPr/>
        </p:nvPicPr>
        <p:blipFill rotWithShape="1">
          <a:blip r:embed="rId6">
            <a:alphaModFix/>
          </a:blip>
          <a:srcRect b="26523" l="0" r="0" t="25943"/>
          <a:stretch/>
        </p:blipFill>
        <p:spPr>
          <a:xfrm>
            <a:off x="5177500" y="3926850"/>
            <a:ext cx="2588775" cy="801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Char char="●"/>
            </a:pPr>
            <a:r>
              <a:rPr lang="en" sz="1400">
                <a:latin typeface="Arial"/>
                <a:ea typeface="Arial"/>
                <a:cs typeface="Arial"/>
                <a:sym typeface="Arial"/>
              </a:rPr>
              <a:t>Interpreting data refers to the presentation of your data to a non-technical layman. </a:t>
            </a:r>
            <a:endParaRPr sz="1400">
              <a:latin typeface="Arial"/>
              <a:ea typeface="Arial"/>
              <a:cs typeface="Arial"/>
              <a:sym typeface="Arial"/>
            </a:endParaRPr>
          </a:p>
          <a:p>
            <a:pPr indent="-304800" lvl="0" marL="457200" rtl="0" algn="l">
              <a:spcBef>
                <a:spcPts val="0"/>
              </a:spcBef>
              <a:spcAft>
                <a:spcPts val="0"/>
              </a:spcAft>
              <a:buSzPts val="1200"/>
              <a:buFont typeface="Arial"/>
              <a:buChar char="●"/>
            </a:pPr>
            <a:r>
              <a:rPr lang="en" sz="1400">
                <a:latin typeface="Arial"/>
                <a:ea typeface="Arial"/>
                <a:cs typeface="Arial"/>
                <a:sym typeface="Arial"/>
              </a:rPr>
              <a:t>We need to visualize the results and findings obtained throughout the process.</a:t>
            </a:r>
            <a:endParaRPr sz="1400">
              <a:latin typeface="Arial"/>
              <a:ea typeface="Arial"/>
              <a:cs typeface="Arial"/>
              <a:sym typeface="Arial"/>
            </a:endParaRPr>
          </a:p>
          <a:p>
            <a:pPr indent="-304800" lvl="0" marL="457200" rtl="0" algn="l">
              <a:spcBef>
                <a:spcPts val="0"/>
              </a:spcBef>
              <a:spcAft>
                <a:spcPts val="0"/>
              </a:spcAft>
              <a:buSzPts val="1200"/>
              <a:buFont typeface="Arial"/>
              <a:buChar char="●"/>
            </a:pPr>
            <a:r>
              <a:rPr lang="en" sz="1400">
                <a:latin typeface="Arial"/>
                <a:ea typeface="Arial"/>
                <a:cs typeface="Arial"/>
                <a:sym typeface="Arial"/>
              </a:rPr>
              <a:t>Libraries used: Matplotlib, Seaborn etc.</a:t>
            </a:r>
            <a:endParaRPr sz="1400">
              <a:latin typeface="Arial"/>
              <a:ea typeface="Arial"/>
              <a:cs typeface="Arial"/>
              <a:sym typeface="Arial"/>
            </a:endParaRPr>
          </a:p>
        </p:txBody>
      </p:sp>
      <p:sp>
        <p:nvSpPr>
          <p:cNvPr id="239" name="Google Shape;239;p4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Interpret</a:t>
            </a:r>
            <a:endParaRPr/>
          </a:p>
        </p:txBody>
      </p:sp>
      <p:pic>
        <p:nvPicPr>
          <p:cNvPr id="240" name="Google Shape;240;p42"/>
          <p:cNvPicPr preferRelativeResize="0"/>
          <p:nvPr/>
        </p:nvPicPr>
        <p:blipFill>
          <a:blip r:embed="rId3">
            <a:alphaModFix/>
          </a:blip>
          <a:stretch>
            <a:fillRect/>
          </a:stretch>
        </p:blipFill>
        <p:spPr>
          <a:xfrm>
            <a:off x="910225" y="2495050"/>
            <a:ext cx="3555725" cy="1242350"/>
          </a:xfrm>
          <a:prstGeom prst="rect">
            <a:avLst/>
          </a:prstGeom>
          <a:noFill/>
          <a:ln>
            <a:noFill/>
          </a:ln>
        </p:spPr>
      </p:pic>
      <p:pic>
        <p:nvPicPr>
          <p:cNvPr id="241" name="Google Shape;241;p42"/>
          <p:cNvPicPr preferRelativeResize="0"/>
          <p:nvPr/>
        </p:nvPicPr>
        <p:blipFill>
          <a:blip r:embed="rId4">
            <a:alphaModFix/>
          </a:blip>
          <a:stretch>
            <a:fillRect/>
          </a:stretch>
        </p:blipFill>
        <p:spPr>
          <a:xfrm>
            <a:off x="4713650" y="2495050"/>
            <a:ext cx="3504300" cy="1242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xEl>
                                              <p:pRg end="2" st="2"/>
                                            </p:txEl>
                                          </p:spTgt>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720000" y="2285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Hands On Time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24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idx="1" type="body"/>
          </p:nvPr>
        </p:nvSpPr>
        <p:spPr>
          <a:xfrm>
            <a:off x="720000" y="1166475"/>
            <a:ext cx="7704000" cy="37365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Font typeface="Averia Gruesa Libre"/>
              <a:buChar char="●"/>
            </a:pPr>
            <a:r>
              <a:rPr b="1" lang="en" sz="2200" u="sng">
                <a:solidFill>
                  <a:srgbClr val="000000"/>
                </a:solidFill>
                <a:latin typeface="Averia Gruesa Libre"/>
                <a:ea typeface="Averia Gruesa Libre"/>
                <a:cs typeface="Averia Gruesa Libre"/>
                <a:sym typeface="Averia Gruesa Libre"/>
                <a:hlinkClick r:id="rId3">
                  <a:extLst>
                    <a:ext uri="{A12FA001-AC4F-418D-AE19-62706E023703}">
                      <ahyp:hlinkClr val="tx"/>
                    </a:ext>
                  </a:extLst>
                </a:hlinkClick>
              </a:rPr>
              <a:t>Krish Naik Machine Learning Playlist</a:t>
            </a:r>
            <a:r>
              <a:rPr b="1" lang="en" sz="2200">
                <a:solidFill>
                  <a:srgbClr val="000000"/>
                </a:solidFill>
                <a:latin typeface="Averia Gruesa Libre"/>
                <a:ea typeface="Averia Gruesa Libre"/>
                <a:cs typeface="Averia Gruesa Libre"/>
                <a:sym typeface="Averia Gruesa Libre"/>
              </a:rPr>
              <a:t> </a:t>
            </a:r>
            <a:r>
              <a:rPr b="1" lang="en" sz="2200" u="sng">
                <a:solidFill>
                  <a:srgbClr val="000000"/>
                </a:solidFill>
                <a:latin typeface="Averia Gruesa Libre"/>
                <a:ea typeface="Averia Gruesa Libre"/>
                <a:cs typeface="Averia Gruesa Libre"/>
                <a:sym typeface="Averia Gruesa Libre"/>
              </a:rPr>
              <a:t>(</a:t>
            </a:r>
            <a:r>
              <a:rPr b="1" lang="en" sz="2200" u="sng">
                <a:solidFill>
                  <a:srgbClr val="A61C00"/>
                </a:solidFill>
                <a:latin typeface="Averia Gruesa Libre"/>
                <a:ea typeface="Averia Gruesa Libre"/>
                <a:cs typeface="Averia Gruesa Libre"/>
                <a:sym typeface="Averia Gruesa Libre"/>
              </a:rPr>
              <a:t>Very Useful</a:t>
            </a:r>
            <a:r>
              <a:rPr b="1" lang="en" sz="2200" u="sng">
                <a:solidFill>
                  <a:srgbClr val="000000"/>
                </a:solidFill>
                <a:latin typeface="Averia Gruesa Libre"/>
                <a:ea typeface="Averia Gruesa Libre"/>
                <a:cs typeface="Averia Gruesa Libre"/>
                <a:sym typeface="Averia Gruesa Libre"/>
              </a:rPr>
              <a:t>)</a:t>
            </a:r>
            <a:endParaRPr b="1" sz="2200" u="sng">
              <a:solidFill>
                <a:srgbClr val="000000"/>
              </a:solidFill>
              <a:latin typeface="Averia Gruesa Libre"/>
              <a:ea typeface="Averia Gruesa Libre"/>
              <a:cs typeface="Averia Gruesa Libre"/>
              <a:sym typeface="Averia Gruesa Libre"/>
            </a:endParaRPr>
          </a:p>
          <a:p>
            <a:pPr indent="-368300" lvl="0" marL="457200" rtl="0" algn="l">
              <a:lnSpc>
                <a:spcPct val="150000"/>
              </a:lnSpc>
              <a:spcBef>
                <a:spcPts val="0"/>
              </a:spcBef>
              <a:spcAft>
                <a:spcPts val="0"/>
              </a:spcAft>
              <a:buClr>
                <a:srgbClr val="000000"/>
              </a:buClr>
              <a:buSzPts val="2200"/>
              <a:buFont typeface="Averia Gruesa Libre"/>
              <a:buChar char="●"/>
            </a:pPr>
            <a:r>
              <a:rPr b="1" lang="en" sz="2200" u="sng">
                <a:solidFill>
                  <a:srgbClr val="000000"/>
                </a:solidFill>
                <a:latin typeface="Averia Gruesa Libre"/>
                <a:ea typeface="Averia Gruesa Libre"/>
                <a:cs typeface="Averia Gruesa Libre"/>
                <a:sym typeface="Averia Gruesa Libre"/>
                <a:hlinkClick r:id="rId4">
                  <a:extLst>
                    <a:ext uri="{A12FA001-AC4F-418D-AE19-62706E023703}">
                      <ahyp:hlinkClr val="tx"/>
                    </a:ext>
                  </a:extLst>
                </a:hlinkClick>
              </a:rPr>
              <a:t>StatQuest Machine Learning Playlist</a:t>
            </a:r>
            <a:r>
              <a:rPr b="1" lang="en" sz="2200">
                <a:solidFill>
                  <a:srgbClr val="000000"/>
                </a:solidFill>
                <a:latin typeface="Averia Gruesa Libre"/>
                <a:ea typeface="Averia Gruesa Libre"/>
                <a:cs typeface="Averia Gruesa Libre"/>
                <a:sym typeface="Averia Gruesa Libre"/>
              </a:rPr>
              <a:t> </a:t>
            </a:r>
            <a:r>
              <a:rPr b="1" lang="en" sz="2200" u="sng">
                <a:solidFill>
                  <a:srgbClr val="000000"/>
                </a:solidFill>
                <a:latin typeface="Averia Gruesa Libre"/>
                <a:ea typeface="Averia Gruesa Libre"/>
                <a:cs typeface="Averia Gruesa Libre"/>
                <a:sym typeface="Averia Gruesa Libre"/>
              </a:rPr>
              <a:t>(</a:t>
            </a:r>
            <a:r>
              <a:rPr b="1" lang="en" sz="2200" u="sng">
                <a:solidFill>
                  <a:srgbClr val="980000"/>
                </a:solidFill>
                <a:latin typeface="Averia Gruesa Libre"/>
                <a:ea typeface="Averia Gruesa Libre"/>
                <a:cs typeface="Averia Gruesa Libre"/>
                <a:sym typeface="Averia Gruesa Libre"/>
              </a:rPr>
              <a:t>Very Useful</a:t>
            </a:r>
            <a:r>
              <a:rPr b="1" lang="en" sz="2200" u="sng">
                <a:solidFill>
                  <a:srgbClr val="000000"/>
                </a:solidFill>
                <a:latin typeface="Averia Gruesa Libre"/>
                <a:ea typeface="Averia Gruesa Libre"/>
                <a:cs typeface="Averia Gruesa Libre"/>
                <a:sym typeface="Averia Gruesa Libre"/>
              </a:rPr>
              <a:t>)</a:t>
            </a:r>
            <a:endParaRPr b="1" sz="2200" u="sng">
              <a:solidFill>
                <a:srgbClr val="000000"/>
              </a:solidFill>
              <a:latin typeface="Averia Gruesa Libre"/>
              <a:ea typeface="Averia Gruesa Libre"/>
              <a:cs typeface="Averia Gruesa Libre"/>
              <a:sym typeface="Averia Gruesa Libre"/>
            </a:endParaRPr>
          </a:p>
          <a:p>
            <a:pPr indent="-368300" lvl="0" marL="457200" rtl="0" algn="l">
              <a:lnSpc>
                <a:spcPct val="150000"/>
              </a:lnSpc>
              <a:spcBef>
                <a:spcPts val="0"/>
              </a:spcBef>
              <a:spcAft>
                <a:spcPts val="0"/>
              </a:spcAft>
              <a:buClr>
                <a:srgbClr val="000000"/>
              </a:buClr>
              <a:buSzPts val="2200"/>
              <a:buFont typeface="Averia Gruesa Libre"/>
              <a:buChar char="●"/>
            </a:pPr>
            <a:r>
              <a:rPr b="1" lang="en" sz="2200" u="sng">
                <a:solidFill>
                  <a:srgbClr val="000000"/>
                </a:solidFill>
                <a:latin typeface="Averia Gruesa Libre"/>
                <a:ea typeface="Averia Gruesa Libre"/>
                <a:cs typeface="Averia Gruesa Libre"/>
                <a:sym typeface="Averia Gruesa Libre"/>
                <a:hlinkClick r:id="rId5">
                  <a:extLst>
                    <a:ext uri="{A12FA001-AC4F-418D-AE19-62706E023703}">
                      <ahyp:hlinkClr val="tx"/>
                    </a:ext>
                  </a:extLst>
                </a:hlinkClick>
              </a:rPr>
              <a:t>Downloading Python and Pycharm Installation </a:t>
            </a:r>
            <a:endParaRPr b="1" sz="2200" u="sng">
              <a:solidFill>
                <a:srgbClr val="000000"/>
              </a:solidFill>
              <a:latin typeface="Averia Gruesa Libre"/>
              <a:ea typeface="Averia Gruesa Libre"/>
              <a:cs typeface="Averia Gruesa Libre"/>
              <a:sym typeface="Averia Gruesa Libre"/>
            </a:endParaRPr>
          </a:p>
          <a:p>
            <a:pPr indent="-368300" lvl="0" marL="457200" rtl="0" algn="l">
              <a:lnSpc>
                <a:spcPct val="150000"/>
              </a:lnSpc>
              <a:spcBef>
                <a:spcPts val="0"/>
              </a:spcBef>
              <a:spcAft>
                <a:spcPts val="0"/>
              </a:spcAft>
              <a:buClr>
                <a:srgbClr val="000000"/>
              </a:buClr>
              <a:buSzPts val="2200"/>
              <a:buFont typeface="Averia Gruesa Libre"/>
              <a:buChar char="●"/>
            </a:pPr>
            <a:r>
              <a:rPr b="1" lang="en" sz="2200" u="sng">
                <a:solidFill>
                  <a:srgbClr val="000000"/>
                </a:solidFill>
                <a:latin typeface="Averia Gruesa Libre"/>
                <a:ea typeface="Averia Gruesa Libre"/>
                <a:cs typeface="Averia Gruesa Libre"/>
                <a:sym typeface="Averia Gruesa Libre"/>
                <a:hlinkClick r:id="rId6">
                  <a:extLst>
                    <a:ext uri="{A12FA001-AC4F-418D-AE19-62706E023703}">
                      <ahyp:hlinkClr val="tx"/>
                    </a:ext>
                  </a:extLst>
                </a:hlinkClick>
              </a:rPr>
              <a:t>How to Read Dataset in Google Colab from Google Drive</a:t>
            </a:r>
            <a:endParaRPr b="1" sz="2200" u="sng">
              <a:solidFill>
                <a:srgbClr val="000000"/>
              </a:solidFill>
              <a:latin typeface="Averia Gruesa Libre"/>
              <a:ea typeface="Averia Gruesa Libre"/>
              <a:cs typeface="Averia Gruesa Libre"/>
              <a:sym typeface="Averia Gruesa Libre"/>
            </a:endParaRPr>
          </a:p>
          <a:p>
            <a:pPr indent="-368300" lvl="0" marL="457200" rtl="0" algn="l">
              <a:lnSpc>
                <a:spcPct val="150000"/>
              </a:lnSpc>
              <a:spcBef>
                <a:spcPts val="0"/>
              </a:spcBef>
              <a:spcAft>
                <a:spcPts val="0"/>
              </a:spcAft>
              <a:buClr>
                <a:srgbClr val="000000"/>
              </a:buClr>
              <a:buSzPts val="2200"/>
              <a:buFont typeface="Averia Gruesa Libre"/>
              <a:buChar char="●"/>
            </a:pPr>
            <a:r>
              <a:rPr b="1" lang="en" sz="2200" u="sng">
                <a:solidFill>
                  <a:srgbClr val="000000"/>
                </a:solidFill>
                <a:latin typeface="Averia Gruesa Libre"/>
                <a:ea typeface="Averia Gruesa Libre"/>
                <a:cs typeface="Averia Gruesa Libre"/>
                <a:sym typeface="Averia Gruesa Libre"/>
                <a:hlinkClick r:id="rId7">
                  <a:extLst>
                    <a:ext uri="{A12FA001-AC4F-418D-AE19-62706E023703}">
                      <ahyp:hlinkClr val="tx"/>
                    </a:ext>
                  </a:extLst>
                </a:hlinkClick>
              </a:rPr>
              <a:t>What is Kaggle?</a:t>
            </a:r>
            <a:endParaRPr b="1" sz="2200" u="sng">
              <a:solidFill>
                <a:srgbClr val="000000"/>
              </a:solidFill>
              <a:latin typeface="Averia Gruesa Libre"/>
              <a:ea typeface="Averia Gruesa Libre"/>
              <a:cs typeface="Averia Gruesa Libre"/>
              <a:sym typeface="Averia Gruesa Libre"/>
            </a:endParaRPr>
          </a:p>
          <a:p>
            <a:pPr indent="-368300" lvl="0" marL="457200" rtl="0" algn="l">
              <a:lnSpc>
                <a:spcPct val="150000"/>
              </a:lnSpc>
              <a:spcBef>
                <a:spcPts val="0"/>
              </a:spcBef>
              <a:spcAft>
                <a:spcPts val="0"/>
              </a:spcAft>
              <a:buClr>
                <a:srgbClr val="000000"/>
              </a:buClr>
              <a:buSzPts val="2200"/>
              <a:buFont typeface="Averia Gruesa Libre"/>
              <a:buChar char="●"/>
            </a:pPr>
            <a:r>
              <a:rPr b="1" lang="en" sz="2200" u="sng">
                <a:solidFill>
                  <a:srgbClr val="000000"/>
                </a:solidFill>
                <a:latin typeface="Averia Gruesa Libre"/>
                <a:ea typeface="Averia Gruesa Libre"/>
                <a:cs typeface="Averia Gruesa Libre"/>
                <a:sym typeface="Averia Gruesa Libre"/>
                <a:hlinkClick r:id="rId8">
                  <a:extLst>
                    <a:ext uri="{A12FA001-AC4F-418D-AE19-62706E023703}">
                      <ahyp:hlinkClr val="tx"/>
                    </a:ext>
                  </a:extLst>
                </a:hlinkClick>
              </a:rPr>
              <a:t>Install Anaconda with Jupyter Notebook</a:t>
            </a:r>
            <a:endParaRPr b="1" sz="2200" u="sng">
              <a:solidFill>
                <a:srgbClr val="000000"/>
              </a:solidFill>
              <a:latin typeface="Averia Gruesa Libre"/>
              <a:ea typeface="Averia Gruesa Libre"/>
              <a:cs typeface="Averia Gruesa Libre"/>
              <a:sym typeface="Averia Gruesa Libre"/>
            </a:endParaRPr>
          </a:p>
          <a:p>
            <a:pPr indent="-368300" lvl="0" marL="457200" rtl="0" algn="l">
              <a:lnSpc>
                <a:spcPct val="150000"/>
              </a:lnSpc>
              <a:spcBef>
                <a:spcPts val="0"/>
              </a:spcBef>
              <a:spcAft>
                <a:spcPts val="0"/>
              </a:spcAft>
              <a:buClr>
                <a:srgbClr val="000000"/>
              </a:buClr>
              <a:buSzPts val="2200"/>
              <a:buFont typeface="Averia Gruesa Libre"/>
              <a:buChar char="●"/>
            </a:pPr>
            <a:r>
              <a:rPr b="1" lang="en" sz="2200" u="sng">
                <a:solidFill>
                  <a:srgbClr val="000000"/>
                </a:solidFill>
                <a:latin typeface="Averia Gruesa Libre"/>
                <a:ea typeface="Averia Gruesa Libre"/>
                <a:cs typeface="Averia Gruesa Libre"/>
                <a:sym typeface="Averia Gruesa Libre"/>
                <a:hlinkClick r:id="rId9">
                  <a:extLst>
                    <a:ext uri="{A12FA001-AC4F-418D-AE19-62706E023703}">
                      <ahyp:hlinkClr val="tx"/>
                    </a:ext>
                  </a:extLst>
                </a:hlinkClick>
              </a:rPr>
              <a:t>Opening Jupyter Notebook on Windows</a:t>
            </a:r>
            <a:endParaRPr b="1" sz="2200" u="sng">
              <a:solidFill>
                <a:srgbClr val="000000"/>
              </a:solidFill>
              <a:latin typeface="Averia Gruesa Libre"/>
              <a:ea typeface="Averia Gruesa Libre"/>
              <a:cs typeface="Averia Gruesa Libre"/>
              <a:sym typeface="Averia Gruesa Libre"/>
            </a:endParaRPr>
          </a:p>
          <a:p>
            <a:pPr indent="0" lvl="0" marL="0" rtl="0" algn="l">
              <a:lnSpc>
                <a:spcPct val="150000"/>
              </a:lnSpc>
              <a:spcBef>
                <a:spcPts val="1600"/>
              </a:spcBef>
              <a:spcAft>
                <a:spcPts val="0"/>
              </a:spcAft>
              <a:buNone/>
            </a:pPr>
            <a:r>
              <a:t/>
            </a:r>
            <a:endParaRPr b="1" sz="2400" u="sng">
              <a:solidFill>
                <a:srgbClr val="000000"/>
              </a:solidFill>
              <a:latin typeface="Averia Gruesa Libre"/>
              <a:ea typeface="Averia Gruesa Libre"/>
              <a:cs typeface="Averia Gruesa Libre"/>
              <a:sym typeface="Averia Gruesa Libre"/>
            </a:endParaRPr>
          </a:p>
          <a:p>
            <a:pPr indent="0" lvl="0" marL="457200" rtl="0" algn="l">
              <a:lnSpc>
                <a:spcPct val="150000"/>
              </a:lnSpc>
              <a:spcBef>
                <a:spcPts val="1600"/>
              </a:spcBef>
              <a:spcAft>
                <a:spcPts val="1600"/>
              </a:spcAft>
              <a:buNone/>
            </a:pPr>
            <a:r>
              <a:t/>
            </a:r>
            <a:endParaRPr b="1" sz="2400" u="sng">
              <a:solidFill>
                <a:srgbClr val="000000"/>
              </a:solidFill>
              <a:latin typeface="Averia Gruesa Libre"/>
              <a:ea typeface="Averia Gruesa Libre"/>
              <a:cs typeface="Averia Gruesa Libre"/>
              <a:sym typeface="Averia Gruesa Libre"/>
            </a:endParaRPr>
          </a:p>
        </p:txBody>
      </p:sp>
      <p:sp>
        <p:nvSpPr>
          <p:cNvPr id="252" name="Google Shape;252;p44"/>
          <p:cNvSpPr txBox="1"/>
          <p:nvPr>
            <p:ph type="title"/>
          </p:nvPr>
        </p:nvSpPr>
        <p:spPr>
          <a:xfrm>
            <a:off x="720000" y="364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ia Gruesa Libre"/>
                <a:ea typeface="Averia Gruesa Libre"/>
                <a:cs typeface="Averia Gruesa Libre"/>
                <a:sym typeface="Averia Gruesa Libre"/>
              </a:rPr>
              <a:t>USEFUL YOUTUBE PLAYLIST AND VIDEOS</a:t>
            </a:r>
            <a:endParaRPr>
              <a:solidFill>
                <a:srgbClr val="FFFFFF"/>
              </a:solidFill>
              <a:latin typeface="Averia Gruesa Libre"/>
              <a:ea typeface="Averia Gruesa Libre"/>
              <a:cs typeface="Averia Gruesa Libre"/>
              <a:sym typeface="Averia Gruesa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0"/>
                                        <p:tgtEl>
                                          <p:spTgt spid="2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veria Gruesa Libre"/>
              <a:buChar char="●"/>
            </a:pPr>
            <a:r>
              <a:rPr b="1" lang="en" sz="2800" u="sng">
                <a:solidFill>
                  <a:srgbClr val="000000"/>
                </a:solidFill>
                <a:latin typeface="Averia Gruesa Libre"/>
                <a:ea typeface="Averia Gruesa Libre"/>
                <a:cs typeface="Averia Gruesa Libre"/>
                <a:sym typeface="Averia Gruesa Libre"/>
                <a:hlinkClick r:id="rId3">
                  <a:extLst>
                    <a:ext uri="{A12FA001-AC4F-418D-AE19-62706E023703}">
                      <ahyp:hlinkClr val="tx"/>
                    </a:ext>
                  </a:extLst>
                </a:hlinkClick>
              </a:rPr>
              <a:t>Colaboratory</a:t>
            </a:r>
            <a:endParaRPr b="1" sz="2800">
              <a:solidFill>
                <a:srgbClr val="000000"/>
              </a:solidFill>
              <a:latin typeface="Averia Gruesa Libre"/>
              <a:ea typeface="Averia Gruesa Libre"/>
              <a:cs typeface="Averia Gruesa Libre"/>
              <a:sym typeface="Averia Gruesa Libre"/>
            </a:endParaRPr>
          </a:p>
          <a:p>
            <a:pPr indent="-406400" lvl="0" marL="457200" rtl="0" algn="l">
              <a:spcBef>
                <a:spcPts val="0"/>
              </a:spcBef>
              <a:spcAft>
                <a:spcPts val="0"/>
              </a:spcAft>
              <a:buClr>
                <a:srgbClr val="000000"/>
              </a:buClr>
              <a:buSzPts val="2800"/>
              <a:buFont typeface="Averia Gruesa Libre"/>
              <a:buChar char="●"/>
            </a:pPr>
            <a:r>
              <a:rPr b="1" lang="en" sz="2800" u="sng">
                <a:solidFill>
                  <a:srgbClr val="000000"/>
                </a:solidFill>
                <a:latin typeface="Averia Gruesa Libre"/>
                <a:ea typeface="Averia Gruesa Libre"/>
                <a:cs typeface="Averia Gruesa Libre"/>
                <a:sym typeface="Averia Gruesa Libre"/>
                <a:hlinkClick r:id="rId4">
                  <a:extLst>
                    <a:ext uri="{A12FA001-AC4F-418D-AE19-62706E023703}">
                      <ahyp:hlinkClr val="tx"/>
                    </a:ext>
                  </a:extLst>
                </a:hlinkClick>
              </a:rPr>
              <a:t>Jupyter</a:t>
            </a:r>
            <a:endParaRPr b="1" sz="2800">
              <a:solidFill>
                <a:srgbClr val="000000"/>
              </a:solidFill>
              <a:latin typeface="Averia Gruesa Libre"/>
              <a:ea typeface="Averia Gruesa Libre"/>
              <a:cs typeface="Averia Gruesa Libre"/>
              <a:sym typeface="Averia Gruesa Libre"/>
            </a:endParaRPr>
          </a:p>
          <a:p>
            <a:pPr indent="-406400" lvl="0" marL="457200" rtl="0" algn="l">
              <a:spcBef>
                <a:spcPts val="0"/>
              </a:spcBef>
              <a:spcAft>
                <a:spcPts val="0"/>
              </a:spcAft>
              <a:buClr>
                <a:srgbClr val="000000"/>
              </a:buClr>
              <a:buSzPts val="2800"/>
              <a:buFont typeface="Averia Gruesa Libre"/>
              <a:buChar char="●"/>
            </a:pPr>
            <a:r>
              <a:rPr b="1" lang="en" sz="2800" u="sng">
                <a:solidFill>
                  <a:srgbClr val="000000"/>
                </a:solidFill>
                <a:latin typeface="Averia Gruesa Libre"/>
                <a:ea typeface="Averia Gruesa Libre"/>
                <a:cs typeface="Averia Gruesa Libre"/>
                <a:sym typeface="Averia Gruesa Libre"/>
                <a:hlinkClick r:id="rId5">
                  <a:extLst>
                    <a:ext uri="{A12FA001-AC4F-418D-AE19-62706E023703}">
                      <ahyp:hlinkClr val="tx"/>
                    </a:ext>
                  </a:extLst>
                </a:hlinkClick>
              </a:rPr>
              <a:t>Kaggle</a:t>
            </a:r>
            <a:endParaRPr b="1" sz="2800">
              <a:solidFill>
                <a:srgbClr val="000000"/>
              </a:solidFill>
              <a:latin typeface="Averia Gruesa Libre"/>
              <a:ea typeface="Averia Gruesa Libre"/>
              <a:cs typeface="Averia Gruesa Libre"/>
              <a:sym typeface="Averia Gruesa Libre"/>
            </a:endParaRPr>
          </a:p>
          <a:p>
            <a:pPr indent="-406400" lvl="0" marL="457200" rtl="0" algn="l">
              <a:spcBef>
                <a:spcPts val="0"/>
              </a:spcBef>
              <a:spcAft>
                <a:spcPts val="0"/>
              </a:spcAft>
              <a:buClr>
                <a:srgbClr val="000000"/>
              </a:buClr>
              <a:buSzPts val="2800"/>
              <a:buFont typeface="Averia Gruesa Libre"/>
              <a:buChar char="●"/>
            </a:pPr>
            <a:r>
              <a:rPr b="1" lang="en" sz="2800" u="sng">
                <a:solidFill>
                  <a:srgbClr val="000000"/>
                </a:solidFill>
                <a:latin typeface="Averia Gruesa Libre"/>
                <a:ea typeface="Averia Gruesa Libre"/>
                <a:cs typeface="Averia Gruesa Libre"/>
                <a:sym typeface="Averia Gruesa Libre"/>
                <a:hlinkClick r:id="rId6">
                  <a:extLst>
                    <a:ext uri="{A12FA001-AC4F-418D-AE19-62706E023703}">
                      <ahyp:hlinkClr val="tx"/>
                    </a:ext>
                  </a:extLst>
                </a:hlinkClick>
              </a:rPr>
              <a:t>Medium:D</a:t>
            </a:r>
            <a:r>
              <a:rPr b="1" lang="en" sz="2800" u="sng">
                <a:solidFill>
                  <a:srgbClr val="000000"/>
                </a:solidFill>
                <a:latin typeface="Averia Gruesa Libre"/>
                <a:ea typeface="Averia Gruesa Libre"/>
                <a:cs typeface="Averia Gruesa Libre"/>
                <a:sym typeface="Averia Gruesa Libre"/>
              </a:rPr>
              <a:t>ata Science</a:t>
            </a:r>
            <a:endParaRPr b="1" sz="2800" u="sng">
              <a:solidFill>
                <a:srgbClr val="000000"/>
              </a:solidFill>
              <a:latin typeface="Averia Gruesa Libre"/>
              <a:ea typeface="Averia Gruesa Libre"/>
              <a:cs typeface="Averia Gruesa Libre"/>
              <a:sym typeface="Averia Gruesa Libre"/>
            </a:endParaRPr>
          </a:p>
          <a:p>
            <a:pPr indent="-406400" lvl="0" marL="457200" rtl="0" algn="l">
              <a:spcBef>
                <a:spcPts val="0"/>
              </a:spcBef>
              <a:spcAft>
                <a:spcPts val="0"/>
              </a:spcAft>
              <a:buClr>
                <a:srgbClr val="000000"/>
              </a:buClr>
              <a:buSzPts val="2800"/>
              <a:buFont typeface="Averia Gruesa Libre"/>
              <a:buChar char="●"/>
            </a:pPr>
            <a:r>
              <a:rPr b="1" lang="en" sz="2800" u="sng">
                <a:solidFill>
                  <a:srgbClr val="000000"/>
                </a:solidFill>
                <a:latin typeface="Averia Gruesa Libre"/>
                <a:ea typeface="Averia Gruesa Libre"/>
                <a:cs typeface="Averia Gruesa Libre"/>
                <a:sym typeface="Averia Gruesa Libre"/>
                <a:hlinkClick r:id="rId7">
                  <a:extLst>
                    <a:ext uri="{A12FA001-AC4F-418D-AE19-62706E023703}">
                      <ahyp:hlinkClr val="tx"/>
                    </a:ext>
                  </a:extLst>
                </a:hlinkClick>
              </a:rPr>
              <a:t>Analytics Vidhya</a:t>
            </a:r>
            <a:endParaRPr b="1" sz="2800" u="sng">
              <a:solidFill>
                <a:srgbClr val="000000"/>
              </a:solidFill>
              <a:latin typeface="Averia Gruesa Libre"/>
              <a:ea typeface="Averia Gruesa Libre"/>
              <a:cs typeface="Averia Gruesa Libre"/>
              <a:sym typeface="Averia Gruesa Libre"/>
            </a:endParaRPr>
          </a:p>
          <a:p>
            <a:pPr indent="-406400" lvl="0" marL="457200" rtl="0" algn="l">
              <a:spcBef>
                <a:spcPts val="0"/>
              </a:spcBef>
              <a:spcAft>
                <a:spcPts val="0"/>
              </a:spcAft>
              <a:buClr>
                <a:srgbClr val="000000"/>
              </a:buClr>
              <a:buSzPts val="2800"/>
              <a:buFont typeface="Averia Gruesa Libre"/>
              <a:buChar char="●"/>
            </a:pPr>
            <a:r>
              <a:rPr b="1" lang="en" sz="2800" u="sng">
                <a:solidFill>
                  <a:srgbClr val="000000"/>
                </a:solidFill>
                <a:latin typeface="Averia Gruesa Libre"/>
                <a:ea typeface="Averia Gruesa Libre"/>
                <a:cs typeface="Averia Gruesa Libre"/>
                <a:sym typeface="Averia Gruesa Libre"/>
                <a:hlinkClick r:id="rId8">
                  <a:extLst>
                    <a:ext uri="{A12FA001-AC4F-418D-AE19-62706E023703}">
                      <ahyp:hlinkClr val="tx"/>
                    </a:ext>
                  </a:extLst>
                </a:hlinkClick>
              </a:rPr>
              <a:t>Coursera</a:t>
            </a:r>
            <a:endParaRPr b="1" sz="2800" u="sng">
              <a:solidFill>
                <a:srgbClr val="000000"/>
              </a:solidFill>
              <a:latin typeface="Averia Gruesa Libre"/>
              <a:ea typeface="Averia Gruesa Libre"/>
              <a:cs typeface="Averia Gruesa Libre"/>
              <a:sym typeface="Averia Gruesa Libre"/>
            </a:endParaRPr>
          </a:p>
        </p:txBody>
      </p:sp>
      <p:sp>
        <p:nvSpPr>
          <p:cNvPr id="258" name="Google Shape;258;p45"/>
          <p:cNvSpPr txBox="1"/>
          <p:nvPr>
            <p:ph type="title"/>
          </p:nvPr>
        </p:nvSpPr>
        <p:spPr>
          <a:xfrm>
            <a:off x="720000" y="432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ia Gruesa Libre"/>
                <a:ea typeface="Averia Gruesa Libre"/>
                <a:cs typeface="Averia Gruesa Libre"/>
                <a:sym typeface="Averia Gruesa Libre"/>
              </a:rPr>
              <a:t>USEFUL LINKS ,REFERENCES AND SITES</a:t>
            </a:r>
            <a:endParaRPr>
              <a:solidFill>
                <a:srgbClr val="FFFFFF"/>
              </a:solidFill>
              <a:latin typeface="Averia Gruesa Libre"/>
              <a:ea typeface="Averia Gruesa Libre"/>
              <a:cs typeface="Averia Gruesa Libre"/>
              <a:sym typeface="Averia Gruesa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4"/>
          <p:cNvSpPr txBox="1"/>
          <p:nvPr>
            <p:ph idx="1" type="body"/>
          </p:nvPr>
        </p:nvSpPr>
        <p:spPr>
          <a:xfrm>
            <a:off x="412050" y="744450"/>
            <a:ext cx="8319900" cy="41859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202122"/>
                </a:solidFill>
                <a:highlight>
                  <a:srgbClr val="FFFFFF"/>
                </a:highlight>
                <a:latin typeface="Averia Gruesa Libre"/>
                <a:ea typeface="Averia Gruesa Libre"/>
                <a:cs typeface="Averia Gruesa Libre"/>
                <a:sym typeface="Averia Gruesa Libre"/>
              </a:rPr>
              <a:t>According to Wikipedia:-</a:t>
            </a:r>
            <a:endParaRPr b="1" sz="1500">
              <a:solidFill>
                <a:srgbClr val="202122"/>
              </a:solidFill>
              <a:highlight>
                <a:srgbClr val="FFFFFF"/>
              </a:highlight>
              <a:latin typeface="Averia Gruesa Libre"/>
              <a:ea typeface="Averia Gruesa Libre"/>
              <a:cs typeface="Averia Gruesa Libre"/>
              <a:sym typeface="Averia Gruesa Libre"/>
            </a:endParaRPr>
          </a:p>
          <a:p>
            <a:pPr indent="0" lvl="0" marL="0" rtl="0" algn="l">
              <a:spcBef>
                <a:spcPts val="1600"/>
              </a:spcBef>
              <a:spcAft>
                <a:spcPts val="0"/>
              </a:spcAft>
              <a:buNone/>
            </a:pPr>
            <a:r>
              <a:rPr b="1" lang="en" sz="1500">
                <a:solidFill>
                  <a:srgbClr val="202122"/>
                </a:solidFill>
                <a:highlight>
                  <a:srgbClr val="FFFFFF"/>
                </a:highlight>
                <a:latin typeface="Averia Gruesa Libre"/>
                <a:ea typeface="Averia Gruesa Libre"/>
                <a:cs typeface="Averia Gruesa Libre"/>
                <a:sym typeface="Averia Gruesa Libre"/>
              </a:rPr>
              <a:t>Data science</a:t>
            </a:r>
            <a:r>
              <a:rPr lang="en" sz="1500">
                <a:solidFill>
                  <a:srgbClr val="202122"/>
                </a:solidFill>
                <a:highlight>
                  <a:srgbClr val="FFFFFF"/>
                </a:highlight>
                <a:latin typeface="Averia Gruesa Libre"/>
                <a:ea typeface="Averia Gruesa Libre"/>
                <a:cs typeface="Averia Gruesa Libre"/>
                <a:sym typeface="Averia Gruesa Libre"/>
              </a:rPr>
              <a:t> is an </a:t>
            </a:r>
            <a:r>
              <a:rPr lang="en" sz="1500">
                <a:solidFill>
                  <a:srgbClr val="0645AD"/>
                </a:solidFill>
                <a:highlight>
                  <a:srgbClr val="FFFFFF"/>
                </a:highlight>
                <a:uFill>
                  <a:noFill/>
                </a:uFill>
                <a:latin typeface="Averia Gruesa Libre"/>
                <a:ea typeface="Averia Gruesa Libre"/>
                <a:cs typeface="Averia Gruesa Libre"/>
                <a:sym typeface="Averia Gruesa Libre"/>
                <a:hlinkClick r:id="rId3">
                  <a:extLst>
                    <a:ext uri="{A12FA001-AC4F-418D-AE19-62706E023703}">
                      <ahyp:hlinkClr val="tx"/>
                    </a:ext>
                  </a:extLst>
                </a:hlinkClick>
              </a:rPr>
              <a:t>interdisciplinary</a:t>
            </a:r>
            <a:r>
              <a:rPr lang="en" sz="1500">
                <a:solidFill>
                  <a:srgbClr val="202122"/>
                </a:solidFill>
                <a:highlight>
                  <a:srgbClr val="FFFFFF"/>
                </a:highlight>
                <a:latin typeface="Averia Gruesa Libre"/>
                <a:ea typeface="Averia Gruesa Libre"/>
                <a:cs typeface="Averia Gruesa Libre"/>
                <a:sym typeface="Averia Gruesa Libre"/>
              </a:rPr>
              <a:t> field that uses scientific methods, processes, algorithms and systems to extract </a:t>
            </a:r>
            <a:r>
              <a:rPr lang="en" sz="1500">
                <a:solidFill>
                  <a:srgbClr val="0645AD"/>
                </a:solidFill>
                <a:highlight>
                  <a:srgbClr val="FFFFFF"/>
                </a:highlight>
                <a:uFill>
                  <a:noFill/>
                </a:uFill>
                <a:latin typeface="Averia Gruesa Libre"/>
                <a:ea typeface="Averia Gruesa Libre"/>
                <a:cs typeface="Averia Gruesa Libre"/>
                <a:sym typeface="Averia Gruesa Libre"/>
                <a:hlinkClick r:id="rId4">
                  <a:extLst>
                    <a:ext uri="{A12FA001-AC4F-418D-AE19-62706E023703}">
                      <ahyp:hlinkClr val="tx"/>
                    </a:ext>
                  </a:extLst>
                </a:hlinkClick>
              </a:rPr>
              <a:t>knowledge</a:t>
            </a:r>
            <a:r>
              <a:rPr lang="en" sz="1500">
                <a:solidFill>
                  <a:srgbClr val="202122"/>
                </a:solidFill>
                <a:highlight>
                  <a:srgbClr val="FFFFFF"/>
                </a:highlight>
                <a:latin typeface="Averia Gruesa Libre"/>
                <a:ea typeface="Averia Gruesa Libre"/>
                <a:cs typeface="Averia Gruesa Libre"/>
                <a:sym typeface="Averia Gruesa Libre"/>
              </a:rPr>
              <a:t> and insights from noisy, structured and </a:t>
            </a:r>
            <a:r>
              <a:rPr lang="en" sz="1500">
                <a:solidFill>
                  <a:srgbClr val="0645AD"/>
                </a:solidFill>
                <a:highlight>
                  <a:srgbClr val="FFFFFF"/>
                </a:highlight>
                <a:uFill>
                  <a:noFill/>
                </a:uFill>
                <a:latin typeface="Averia Gruesa Libre"/>
                <a:ea typeface="Averia Gruesa Libre"/>
                <a:cs typeface="Averia Gruesa Libre"/>
                <a:sym typeface="Averia Gruesa Libre"/>
                <a:hlinkClick r:id="rId5">
                  <a:extLst>
                    <a:ext uri="{A12FA001-AC4F-418D-AE19-62706E023703}">
                      <ahyp:hlinkClr val="tx"/>
                    </a:ext>
                  </a:extLst>
                </a:hlinkClick>
              </a:rPr>
              <a:t>unstructured data</a:t>
            </a:r>
            <a:r>
              <a:rPr lang="en" sz="1500">
                <a:solidFill>
                  <a:srgbClr val="202122"/>
                </a:solidFill>
                <a:highlight>
                  <a:srgbClr val="FFFFFF"/>
                </a:highlight>
                <a:latin typeface="Averia Gruesa Libre"/>
                <a:ea typeface="Averia Gruesa Libre"/>
                <a:cs typeface="Averia Gruesa Libre"/>
                <a:sym typeface="Averia Gruesa Libre"/>
              </a:rPr>
              <a:t>,</a:t>
            </a:r>
            <a:r>
              <a:rPr baseline="30000" lang="en" sz="1500">
                <a:solidFill>
                  <a:srgbClr val="0645AD"/>
                </a:solidFill>
                <a:highlight>
                  <a:srgbClr val="FFFFFF"/>
                </a:highlight>
                <a:uFill>
                  <a:noFill/>
                </a:uFill>
                <a:latin typeface="Averia Gruesa Libre"/>
                <a:ea typeface="Averia Gruesa Libre"/>
                <a:cs typeface="Averia Gruesa Libre"/>
                <a:sym typeface="Averia Gruesa Libre"/>
                <a:hlinkClick r:id="rId6">
                  <a:extLst>
                    <a:ext uri="{A12FA001-AC4F-418D-AE19-62706E023703}">
                      <ahyp:hlinkClr val="tx"/>
                    </a:ext>
                  </a:extLst>
                </a:hlinkClick>
              </a:rPr>
              <a:t>[1]</a:t>
            </a:r>
            <a:r>
              <a:rPr baseline="30000" lang="en" sz="1500">
                <a:solidFill>
                  <a:srgbClr val="0645AD"/>
                </a:solidFill>
                <a:highlight>
                  <a:srgbClr val="FFFFFF"/>
                </a:highlight>
                <a:uFill>
                  <a:noFill/>
                </a:uFill>
                <a:latin typeface="Averia Gruesa Libre"/>
                <a:ea typeface="Averia Gruesa Libre"/>
                <a:cs typeface="Averia Gruesa Libre"/>
                <a:sym typeface="Averia Gruesa Libre"/>
                <a:hlinkClick r:id="rId7">
                  <a:extLst>
                    <a:ext uri="{A12FA001-AC4F-418D-AE19-62706E023703}">
                      <ahyp:hlinkClr val="tx"/>
                    </a:ext>
                  </a:extLst>
                </a:hlinkClick>
              </a:rPr>
              <a:t>[2]</a:t>
            </a:r>
            <a:r>
              <a:rPr lang="en" sz="1500">
                <a:solidFill>
                  <a:srgbClr val="202122"/>
                </a:solidFill>
                <a:highlight>
                  <a:srgbClr val="FFFFFF"/>
                </a:highlight>
                <a:latin typeface="Averia Gruesa Libre"/>
                <a:ea typeface="Averia Gruesa Libre"/>
                <a:cs typeface="Averia Gruesa Libre"/>
                <a:sym typeface="Averia Gruesa Libre"/>
              </a:rPr>
              <a:t> and apply knowledge and actionable insights from data across a broad range of application domains. Data science is related to </a:t>
            </a:r>
            <a:r>
              <a:rPr lang="en" sz="1500">
                <a:solidFill>
                  <a:srgbClr val="0645AD"/>
                </a:solidFill>
                <a:highlight>
                  <a:srgbClr val="FFFFFF"/>
                </a:highlight>
                <a:uFill>
                  <a:noFill/>
                </a:uFill>
                <a:latin typeface="Averia Gruesa Libre"/>
                <a:ea typeface="Averia Gruesa Libre"/>
                <a:cs typeface="Averia Gruesa Libre"/>
                <a:sym typeface="Averia Gruesa Libre"/>
                <a:hlinkClick r:id="rId8">
                  <a:extLst>
                    <a:ext uri="{A12FA001-AC4F-418D-AE19-62706E023703}">
                      <ahyp:hlinkClr val="tx"/>
                    </a:ext>
                  </a:extLst>
                </a:hlinkClick>
              </a:rPr>
              <a:t>data mining</a:t>
            </a:r>
            <a:r>
              <a:rPr lang="en" sz="1500">
                <a:solidFill>
                  <a:srgbClr val="202122"/>
                </a:solidFill>
                <a:highlight>
                  <a:srgbClr val="FFFFFF"/>
                </a:highlight>
                <a:latin typeface="Averia Gruesa Libre"/>
                <a:ea typeface="Averia Gruesa Libre"/>
                <a:cs typeface="Averia Gruesa Libre"/>
                <a:sym typeface="Averia Gruesa Libre"/>
              </a:rPr>
              <a:t>, </a:t>
            </a:r>
            <a:r>
              <a:rPr lang="en" sz="1500">
                <a:solidFill>
                  <a:srgbClr val="0645AD"/>
                </a:solidFill>
                <a:highlight>
                  <a:srgbClr val="FFFFFF"/>
                </a:highlight>
                <a:uFill>
                  <a:noFill/>
                </a:uFill>
                <a:latin typeface="Averia Gruesa Libre"/>
                <a:ea typeface="Averia Gruesa Libre"/>
                <a:cs typeface="Averia Gruesa Libre"/>
                <a:sym typeface="Averia Gruesa Libre"/>
                <a:hlinkClick r:id="rId9">
                  <a:extLst>
                    <a:ext uri="{A12FA001-AC4F-418D-AE19-62706E023703}">
                      <ahyp:hlinkClr val="tx"/>
                    </a:ext>
                  </a:extLst>
                </a:hlinkClick>
              </a:rPr>
              <a:t>machine learning</a:t>
            </a:r>
            <a:r>
              <a:rPr lang="en" sz="1500">
                <a:solidFill>
                  <a:srgbClr val="202122"/>
                </a:solidFill>
                <a:highlight>
                  <a:srgbClr val="FFFFFF"/>
                </a:highlight>
                <a:latin typeface="Averia Gruesa Libre"/>
                <a:ea typeface="Averia Gruesa Libre"/>
                <a:cs typeface="Averia Gruesa Libre"/>
                <a:sym typeface="Averia Gruesa Libre"/>
              </a:rPr>
              <a:t> and </a:t>
            </a:r>
            <a:r>
              <a:rPr lang="en" sz="1500">
                <a:solidFill>
                  <a:srgbClr val="0645AD"/>
                </a:solidFill>
                <a:highlight>
                  <a:srgbClr val="FFFFFF"/>
                </a:highlight>
                <a:uFill>
                  <a:noFill/>
                </a:uFill>
                <a:latin typeface="Averia Gruesa Libre"/>
                <a:ea typeface="Averia Gruesa Libre"/>
                <a:cs typeface="Averia Gruesa Libre"/>
                <a:sym typeface="Averia Gruesa Libre"/>
                <a:hlinkClick r:id="rId10">
                  <a:extLst>
                    <a:ext uri="{A12FA001-AC4F-418D-AE19-62706E023703}">
                      <ahyp:hlinkClr val="tx"/>
                    </a:ext>
                  </a:extLst>
                </a:hlinkClick>
              </a:rPr>
              <a:t>big data</a:t>
            </a:r>
            <a:r>
              <a:rPr lang="en" sz="1500">
                <a:solidFill>
                  <a:srgbClr val="202122"/>
                </a:solidFill>
                <a:highlight>
                  <a:srgbClr val="FFFFFF"/>
                </a:highlight>
                <a:latin typeface="Averia Gruesa Libre"/>
                <a:ea typeface="Averia Gruesa Libre"/>
                <a:cs typeface="Averia Gruesa Libre"/>
                <a:sym typeface="Averia Gruesa Libre"/>
              </a:rPr>
              <a:t>.</a:t>
            </a:r>
            <a:endParaRPr sz="1500">
              <a:solidFill>
                <a:srgbClr val="202122"/>
              </a:solidFill>
              <a:highlight>
                <a:srgbClr val="FFFFFF"/>
              </a:highlight>
              <a:latin typeface="Averia Gruesa Libre"/>
              <a:ea typeface="Averia Gruesa Libre"/>
              <a:cs typeface="Averia Gruesa Libre"/>
              <a:sym typeface="Averia Gruesa Libre"/>
            </a:endParaRPr>
          </a:p>
          <a:p>
            <a:pPr indent="0" lvl="0" marL="0" rtl="0" algn="l">
              <a:spcBef>
                <a:spcPts val="1600"/>
              </a:spcBef>
              <a:spcAft>
                <a:spcPts val="0"/>
              </a:spcAft>
              <a:buNone/>
            </a:pPr>
            <a:r>
              <a:rPr lang="en" sz="1500">
                <a:solidFill>
                  <a:srgbClr val="202122"/>
                </a:solidFill>
                <a:highlight>
                  <a:srgbClr val="FFFFFF"/>
                </a:highlight>
                <a:latin typeface="Averia Gruesa Libre"/>
                <a:ea typeface="Averia Gruesa Libre"/>
                <a:cs typeface="Averia Gruesa Libre"/>
                <a:sym typeface="Averia Gruesa Libre"/>
              </a:rPr>
              <a:t>Diagrammatically:-</a:t>
            </a:r>
            <a:endParaRPr sz="1500">
              <a:solidFill>
                <a:srgbClr val="202122"/>
              </a:solidFill>
              <a:highlight>
                <a:srgbClr val="FFFFFF"/>
              </a:highlight>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050">
              <a:solidFill>
                <a:srgbClr val="202122"/>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050">
              <a:solidFill>
                <a:srgbClr val="20212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050">
              <a:solidFill>
                <a:srgbClr val="202122"/>
              </a:solidFill>
              <a:highlight>
                <a:srgbClr val="FFFFFF"/>
              </a:highlight>
              <a:latin typeface="Arial"/>
              <a:ea typeface="Arial"/>
              <a:cs typeface="Arial"/>
              <a:sym typeface="Arial"/>
            </a:endParaRPr>
          </a:p>
        </p:txBody>
      </p:sp>
      <p:sp>
        <p:nvSpPr>
          <p:cNvPr id="112" name="Google Shape;112;p24"/>
          <p:cNvSpPr txBox="1"/>
          <p:nvPr>
            <p:ph type="title"/>
          </p:nvPr>
        </p:nvSpPr>
        <p:spPr>
          <a:xfrm>
            <a:off x="679650" y="89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SCIENCE</a:t>
            </a:r>
            <a:endParaRPr/>
          </a:p>
        </p:txBody>
      </p:sp>
      <p:pic>
        <p:nvPicPr>
          <p:cNvPr id="113" name="Google Shape;113;p24"/>
          <p:cNvPicPr preferRelativeResize="0"/>
          <p:nvPr/>
        </p:nvPicPr>
        <p:blipFill>
          <a:blip r:embed="rId11">
            <a:alphaModFix/>
          </a:blip>
          <a:stretch>
            <a:fillRect/>
          </a:stretch>
        </p:blipFill>
        <p:spPr>
          <a:xfrm>
            <a:off x="2567975" y="2330500"/>
            <a:ext cx="3566675" cy="2493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childTnLst>
                                </p:cTn>
                              </p:par>
                            </p:childTnLst>
                          </p:cTn>
                        </p:par>
                        <p:par>
                          <p:cTn fill="hold">
                            <p:stCondLst>
                              <p:cond delay="4000"/>
                            </p:stCondLst>
                            <p:childTnLst>
                              <p:par>
                                <p:cTn fill="hold" nodeType="afterEffect" presetClass="entr" presetID="1"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childTnLst>
                                </p:cTn>
                              </p:par>
                            </p:childTnLst>
                          </p:cTn>
                        </p:par>
                        <p:par>
                          <p:cTn fill="hold">
                            <p:stCondLst>
                              <p:cond delay="5000"/>
                            </p:stCondLst>
                            <p:childTnLst>
                              <p:par>
                                <p:cTn fill="hold" nodeType="afterEffect" presetClass="entr" presetID="1" presetSubtype="0">
                                  <p:stCondLst>
                                    <p:cond delay="0"/>
                                  </p:stCondLst>
                                  <p:childTnLst>
                                    <p:set>
                                      <p:cBhvr>
                                        <p:cTn dur="1" fill="hold">
                                          <p:stCondLst>
                                            <p:cond delay="0"/>
                                          </p:stCondLst>
                                        </p:cTn>
                                        <p:tgtEl>
                                          <p:spTgt spid="111">
                                            <p:txEl>
                                              <p:pRg end="4" st="4"/>
                                            </p:txEl>
                                          </p:spTgt>
                                        </p:tgtEl>
                                        <p:attrNameLst>
                                          <p:attrName>style.visibility</p:attrName>
                                        </p:attrNameLst>
                                      </p:cBhvr>
                                      <p:to>
                                        <p:strVal val="visible"/>
                                      </p:to>
                                    </p:set>
                                  </p:childTnLst>
                                </p:cTn>
                              </p:par>
                            </p:childTnLst>
                          </p:cTn>
                        </p:par>
                        <p:par>
                          <p:cTn fill="hold">
                            <p:stCondLst>
                              <p:cond delay="6000"/>
                            </p:stCondLst>
                            <p:childTnLst>
                              <p:par>
                                <p:cTn fill="hold" nodeType="afterEffect" presetClass="entr" presetID="1" presetSubtype="0">
                                  <p:stCondLst>
                                    <p:cond delay="0"/>
                                  </p:stCondLst>
                                  <p:childTnLst>
                                    <p:set>
                                      <p:cBhvr>
                                        <p:cTn dur="1" fill="hold">
                                          <p:stCondLst>
                                            <p:cond delay="0"/>
                                          </p:stCondLst>
                                        </p:cTn>
                                        <p:tgtEl>
                                          <p:spTgt spid="111">
                                            <p:txEl>
                                              <p:pRg end="5" st="5"/>
                                            </p:txEl>
                                          </p:spTgt>
                                        </p:tgtEl>
                                        <p:attrNameLst>
                                          <p:attrName>style.visibility</p:attrName>
                                        </p:attrNameLst>
                                      </p:cBhvr>
                                      <p:to>
                                        <p:strVal val="visible"/>
                                      </p:to>
                                    </p:se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ph idx="1" type="body"/>
          </p:nvPr>
        </p:nvSpPr>
        <p:spPr>
          <a:xfrm>
            <a:off x="720000" y="1152475"/>
            <a:ext cx="7704000" cy="3720600"/>
          </a:xfrm>
          <a:prstGeom prst="rect">
            <a:avLst/>
          </a:prstGeom>
          <a:noFill/>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Tons and Tons of Data Generation</a:t>
            </a:r>
            <a:endParaRPr/>
          </a:p>
          <a:p>
            <a:pPr indent="-298450" lvl="0" marL="457200" rtl="0" algn="l">
              <a:spcBef>
                <a:spcPts val="0"/>
              </a:spcBef>
              <a:spcAft>
                <a:spcPts val="0"/>
              </a:spcAft>
              <a:buSzPts val="1100"/>
              <a:buChar char="●"/>
            </a:pPr>
            <a:r>
              <a:rPr lang="en"/>
              <a:t>Need to analyse data behaviour =&gt; Business Growth</a:t>
            </a:r>
            <a:endParaRPr/>
          </a:p>
          <a:p>
            <a:pPr indent="-298450" lvl="0" marL="457200" rtl="0" algn="l">
              <a:spcBef>
                <a:spcPts val="0"/>
              </a:spcBef>
              <a:spcAft>
                <a:spcPts val="0"/>
              </a:spcAft>
              <a:buSzPts val="1100"/>
              <a:buChar char="●"/>
            </a:pPr>
            <a:r>
              <a:rPr lang="en"/>
              <a:t>Tech Giants investing in it, Ex -  </a:t>
            </a:r>
            <a:endParaRPr/>
          </a:p>
        </p:txBody>
      </p:sp>
      <p:sp>
        <p:nvSpPr>
          <p:cNvPr id="119" name="Google Shape;119;p2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Data Science?</a:t>
            </a:r>
            <a:endParaRPr/>
          </a:p>
        </p:txBody>
      </p:sp>
      <p:pic>
        <p:nvPicPr>
          <p:cNvPr id="120" name="Google Shape;120;p25"/>
          <p:cNvPicPr preferRelativeResize="0"/>
          <p:nvPr/>
        </p:nvPicPr>
        <p:blipFill rotWithShape="1">
          <a:blip r:embed="rId3">
            <a:alphaModFix/>
          </a:blip>
          <a:srcRect b="2590" l="1350" r="-1349" t="-2590"/>
          <a:stretch/>
        </p:blipFill>
        <p:spPr>
          <a:xfrm>
            <a:off x="2260126" y="1963500"/>
            <a:ext cx="5015876" cy="260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6"/>
          <p:cNvPicPr preferRelativeResize="0"/>
          <p:nvPr/>
        </p:nvPicPr>
        <p:blipFill>
          <a:blip r:embed="rId3">
            <a:alphaModFix/>
          </a:blip>
          <a:stretch>
            <a:fillRect/>
          </a:stretch>
        </p:blipFill>
        <p:spPr>
          <a:xfrm>
            <a:off x="1091025" y="446662"/>
            <a:ext cx="2460649" cy="2460650"/>
          </a:xfrm>
          <a:prstGeom prst="rect">
            <a:avLst/>
          </a:prstGeom>
          <a:noFill/>
          <a:ln>
            <a:noFill/>
          </a:ln>
        </p:spPr>
      </p:pic>
      <p:pic>
        <p:nvPicPr>
          <p:cNvPr id="126" name="Google Shape;126;p26"/>
          <p:cNvPicPr preferRelativeResize="0"/>
          <p:nvPr/>
        </p:nvPicPr>
        <p:blipFill>
          <a:blip r:embed="rId4">
            <a:alphaModFix/>
          </a:blip>
          <a:stretch>
            <a:fillRect/>
          </a:stretch>
        </p:blipFill>
        <p:spPr>
          <a:xfrm>
            <a:off x="5158525" y="446675"/>
            <a:ext cx="2301199" cy="2460625"/>
          </a:xfrm>
          <a:prstGeom prst="rect">
            <a:avLst/>
          </a:prstGeom>
          <a:noFill/>
          <a:ln>
            <a:noFill/>
          </a:ln>
        </p:spPr>
      </p:pic>
      <p:sp>
        <p:nvSpPr>
          <p:cNvPr id="127" name="Google Shape;127;p26"/>
          <p:cNvSpPr txBox="1"/>
          <p:nvPr/>
        </p:nvSpPr>
        <p:spPr>
          <a:xfrm>
            <a:off x="2515450" y="3499100"/>
            <a:ext cx="482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FFFF"/>
                </a:solidFill>
                <a:latin typeface="Fira Sans Condensed"/>
                <a:ea typeface="Fira Sans Condensed"/>
                <a:cs typeface="Fira Sans Condensed"/>
                <a:sym typeface="Fira Sans Condensed"/>
              </a:rPr>
              <a:t>LET’S START WITH TERMINOLOGIES</a:t>
            </a:r>
            <a:endParaRPr b="1" sz="21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7"/>
          <p:cNvPicPr preferRelativeResize="0"/>
          <p:nvPr/>
        </p:nvPicPr>
        <p:blipFill rotWithShape="1">
          <a:blip r:embed="rId3">
            <a:alphaModFix/>
          </a:blip>
          <a:srcRect b="7980" l="900" r="3277" t="4323"/>
          <a:stretch/>
        </p:blipFill>
        <p:spPr>
          <a:xfrm>
            <a:off x="2" y="0"/>
            <a:ext cx="9143999" cy="51482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8"/>
          <p:cNvPicPr preferRelativeResize="0"/>
          <p:nvPr/>
        </p:nvPicPr>
        <p:blipFill rotWithShape="1">
          <a:blip r:embed="rId3">
            <a:alphaModFix/>
          </a:blip>
          <a:srcRect b="0" l="0" r="0" t="0"/>
          <a:stretch/>
        </p:blipFill>
        <p:spPr>
          <a:xfrm>
            <a:off x="1519025" y="753625"/>
            <a:ext cx="6757327" cy="3865175"/>
          </a:xfrm>
          <a:prstGeom prst="rect">
            <a:avLst/>
          </a:prstGeom>
          <a:noFill/>
          <a:ln>
            <a:noFill/>
          </a:ln>
        </p:spPr>
      </p:pic>
      <p:sp>
        <p:nvSpPr>
          <p:cNvPr id="138" name="Google Shape;138;p28"/>
          <p:cNvSpPr txBox="1"/>
          <p:nvPr/>
        </p:nvSpPr>
        <p:spPr>
          <a:xfrm>
            <a:off x="1417000" y="138025"/>
            <a:ext cx="558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                           </a:t>
            </a:r>
            <a:r>
              <a:rPr b="1" lang="en" sz="2800">
                <a:solidFill>
                  <a:srgbClr val="FFFFFF"/>
                </a:solidFill>
                <a:latin typeface="Fira Sans Condensed"/>
                <a:ea typeface="Fira Sans Condensed"/>
                <a:cs typeface="Fira Sans Condensed"/>
                <a:sym typeface="Fira Sans Condensed"/>
              </a:rPr>
              <a:t>AI/ML/DL</a:t>
            </a:r>
            <a:endParaRPr b="1" sz="28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000"/>
                                        <p:tgtEl>
                                          <p:spTgt spid="137"/>
                                        </p:tgtEl>
                                        <p:attrNameLst>
                                          <p:attrName>ppt_w</p:attrName>
                                        </p:attrNameLst>
                                      </p:cBhvr>
                                      <p:tavLst>
                                        <p:tav fmla="" tm="0">
                                          <p:val>
                                            <p:strVal val="0"/>
                                          </p:val>
                                        </p:tav>
                                        <p:tav fmla="" tm="100000">
                                          <p:val>
                                            <p:strVal val="#ppt_w"/>
                                          </p:val>
                                        </p:tav>
                                      </p:tavLst>
                                    </p:anim>
                                    <p:anim calcmode="lin" valueType="num">
                                      <p:cBhvr additive="base">
                                        <p:cTn dur="1000"/>
                                        <p:tgtEl>
                                          <p:spTgt spid="13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Font typeface="Averia Gruesa Libre"/>
              <a:buChar char="●"/>
            </a:pPr>
            <a:r>
              <a:rPr b="1" lang="en" sz="2400">
                <a:solidFill>
                  <a:srgbClr val="000000"/>
                </a:solidFill>
                <a:uFill>
                  <a:noFill/>
                </a:uFill>
                <a:latin typeface="Averia Gruesa Libre"/>
                <a:ea typeface="Averia Gruesa Libre"/>
                <a:cs typeface="Averia Gruesa Libre"/>
                <a:sym typeface="Averia Gruesa Libre"/>
                <a:hlinkClick r:id="rId3">
                  <a:extLst>
                    <a:ext uri="{A12FA001-AC4F-418D-AE19-62706E023703}">
                      <ahyp:hlinkClr val="tx"/>
                    </a:ext>
                  </a:extLst>
                </a:hlinkClick>
              </a:rPr>
              <a:t>Tonight Showbotics: Jimmy Meets Sophia the Human-Like Robot</a:t>
            </a:r>
            <a:endParaRPr b="1" sz="2400">
              <a:solidFill>
                <a:srgbClr val="000000"/>
              </a:solidFill>
              <a:latin typeface="Averia Gruesa Libre"/>
              <a:ea typeface="Averia Gruesa Libre"/>
              <a:cs typeface="Averia Gruesa Libre"/>
              <a:sym typeface="Averia Gruesa Libre"/>
            </a:endParaRPr>
          </a:p>
          <a:p>
            <a:pPr indent="-381000" lvl="0" marL="457200" rtl="0" algn="l">
              <a:lnSpc>
                <a:spcPct val="150000"/>
              </a:lnSpc>
              <a:spcBef>
                <a:spcPts val="0"/>
              </a:spcBef>
              <a:spcAft>
                <a:spcPts val="0"/>
              </a:spcAft>
              <a:buClr>
                <a:srgbClr val="000000"/>
              </a:buClr>
              <a:buSzPts val="2400"/>
              <a:buFont typeface="Averia Gruesa Libre"/>
              <a:buChar char="●"/>
            </a:pPr>
            <a:r>
              <a:rPr b="1" lang="en" sz="2400">
                <a:solidFill>
                  <a:srgbClr val="000000"/>
                </a:solidFill>
                <a:uFill>
                  <a:noFill/>
                </a:uFill>
                <a:latin typeface="Averia Gruesa Libre"/>
                <a:ea typeface="Averia Gruesa Libre"/>
                <a:cs typeface="Averia Gruesa Libre"/>
                <a:sym typeface="Averia Gruesa Libre"/>
                <a:hlinkClick r:id="rId4">
                  <a:extLst>
                    <a:ext uri="{A12FA001-AC4F-418D-AE19-62706E023703}">
                      <ahyp:hlinkClr val="tx"/>
                    </a:ext>
                  </a:extLst>
                </a:hlinkClick>
              </a:rPr>
              <a:t>4 Mind-Blowing Ways Facebook Uses Artificial Intelligence</a:t>
            </a:r>
            <a:endParaRPr b="1" sz="2400">
              <a:solidFill>
                <a:srgbClr val="000000"/>
              </a:solidFill>
              <a:latin typeface="Averia Gruesa Libre"/>
              <a:ea typeface="Averia Gruesa Libre"/>
              <a:cs typeface="Averia Gruesa Libre"/>
              <a:sym typeface="Averia Gruesa Libre"/>
            </a:endParaRPr>
          </a:p>
          <a:p>
            <a:pPr indent="-381000" lvl="0" marL="457200" rtl="0" algn="l">
              <a:lnSpc>
                <a:spcPct val="150000"/>
              </a:lnSpc>
              <a:spcBef>
                <a:spcPts val="0"/>
              </a:spcBef>
              <a:spcAft>
                <a:spcPts val="0"/>
              </a:spcAft>
              <a:buClr>
                <a:srgbClr val="000000"/>
              </a:buClr>
              <a:buSzPts val="2400"/>
              <a:buFont typeface="Averia Gruesa Libre"/>
              <a:buChar char="●"/>
            </a:pPr>
            <a:r>
              <a:rPr b="1" lang="en" sz="2400">
                <a:solidFill>
                  <a:srgbClr val="000000"/>
                </a:solidFill>
                <a:uFill>
                  <a:noFill/>
                </a:uFill>
                <a:latin typeface="Averia Gruesa Libre"/>
                <a:ea typeface="Averia Gruesa Libre"/>
                <a:cs typeface="Averia Gruesa Libre"/>
                <a:sym typeface="Averia Gruesa Libre"/>
                <a:hlinkClick r:id="rId5">
                  <a:extLst>
                    <a:ext uri="{A12FA001-AC4F-418D-AE19-62706E023703}">
                      <ahyp:hlinkClr val="tx"/>
                    </a:ext>
                  </a:extLst>
                </a:hlinkClick>
              </a:rPr>
              <a:t>The Machine Learning Behind Alexa’s AI Systems</a:t>
            </a:r>
            <a:endParaRPr b="1" sz="2400">
              <a:solidFill>
                <a:srgbClr val="000000"/>
              </a:solidFill>
              <a:latin typeface="Averia Gruesa Libre"/>
              <a:ea typeface="Averia Gruesa Libre"/>
              <a:cs typeface="Averia Gruesa Libre"/>
              <a:sym typeface="Averia Gruesa Libre"/>
            </a:endParaRPr>
          </a:p>
          <a:p>
            <a:pPr indent="-381000" lvl="0" marL="457200" rtl="0" algn="l">
              <a:lnSpc>
                <a:spcPct val="150000"/>
              </a:lnSpc>
              <a:spcBef>
                <a:spcPts val="0"/>
              </a:spcBef>
              <a:spcAft>
                <a:spcPts val="0"/>
              </a:spcAft>
              <a:buClr>
                <a:srgbClr val="000000"/>
              </a:buClr>
              <a:buSzPts val="2400"/>
              <a:buFont typeface="Averia Gruesa Libre"/>
              <a:buChar char="●"/>
            </a:pPr>
            <a:r>
              <a:rPr b="1" lang="en" sz="2400">
                <a:solidFill>
                  <a:srgbClr val="000000"/>
                </a:solidFill>
                <a:uFill>
                  <a:noFill/>
                </a:uFill>
                <a:latin typeface="Averia Gruesa Libre"/>
                <a:ea typeface="Averia Gruesa Libre"/>
                <a:cs typeface="Averia Gruesa Libre"/>
                <a:sym typeface="Averia Gruesa Libre"/>
                <a:hlinkClick r:id="rId6">
                  <a:extLst>
                    <a:ext uri="{A12FA001-AC4F-418D-AE19-62706E023703}">
                      <ahyp:hlinkClr val="tx"/>
                    </a:ext>
                  </a:extLst>
                </a:hlinkClick>
              </a:rPr>
              <a:t>Introduction to Deep Learning and Self-Driving Cars</a:t>
            </a:r>
            <a:endParaRPr b="1" sz="2400">
              <a:solidFill>
                <a:srgbClr val="000000"/>
              </a:solidFill>
              <a:latin typeface="Averia Gruesa Libre"/>
              <a:ea typeface="Averia Gruesa Libre"/>
              <a:cs typeface="Averia Gruesa Libre"/>
              <a:sym typeface="Averia Gruesa Libre"/>
            </a:endParaRPr>
          </a:p>
        </p:txBody>
      </p:sp>
      <p:sp>
        <p:nvSpPr>
          <p:cNvPr id="144" name="Google Shape;144;p2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Mind-Blowing Applications Of </a:t>
            </a:r>
            <a:r>
              <a:rPr lang="en">
                <a:latin typeface="Averia Gruesa Libre"/>
                <a:ea typeface="Averia Gruesa Libre"/>
                <a:cs typeface="Averia Gruesa Libre"/>
                <a:sym typeface="Averia Gruesa Libre"/>
              </a:rPr>
              <a:t>AI</a:t>
            </a:r>
            <a:endParaRPr>
              <a:latin typeface="Averia Gruesa Libre"/>
              <a:ea typeface="Averia Gruesa Libre"/>
              <a:cs typeface="Averia Gruesa Libre"/>
              <a:sym typeface="Averia Gruesa Libr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ph type="title"/>
          </p:nvPr>
        </p:nvSpPr>
        <p:spPr>
          <a:xfrm>
            <a:off x="52550" y="279800"/>
            <a:ext cx="9018000" cy="6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FFFFFF"/>
                </a:solidFill>
                <a:latin typeface="Averia Gruesa Libre"/>
                <a:ea typeface="Averia Gruesa Libre"/>
                <a:cs typeface="Averia Gruesa Libre"/>
                <a:sym typeface="Averia Gruesa Libre"/>
              </a:rPr>
              <a:t>      SUPERVISED/UNSUPERVISED/REINFORCEMENT</a:t>
            </a:r>
            <a:endParaRPr sz="2900">
              <a:solidFill>
                <a:srgbClr val="FFFFFF"/>
              </a:solidFill>
              <a:latin typeface="Averia Gruesa Libre"/>
              <a:ea typeface="Averia Gruesa Libre"/>
              <a:cs typeface="Averia Gruesa Libre"/>
              <a:sym typeface="Averia Gruesa Libre"/>
            </a:endParaRPr>
          </a:p>
        </p:txBody>
      </p:sp>
      <p:pic>
        <p:nvPicPr>
          <p:cNvPr id="150" name="Google Shape;150;p30"/>
          <p:cNvPicPr preferRelativeResize="0"/>
          <p:nvPr/>
        </p:nvPicPr>
        <p:blipFill rotWithShape="1">
          <a:blip r:embed="rId3">
            <a:alphaModFix/>
          </a:blip>
          <a:srcRect b="6244" l="0" r="0" t="0"/>
          <a:stretch/>
        </p:blipFill>
        <p:spPr>
          <a:xfrm>
            <a:off x="925925" y="922800"/>
            <a:ext cx="7292150" cy="3726650"/>
          </a:xfrm>
          <a:prstGeom prst="rect">
            <a:avLst/>
          </a:prstGeom>
          <a:noFill/>
          <a:ln>
            <a:noFill/>
          </a:ln>
        </p:spPr>
      </p:pic>
      <p:sp>
        <p:nvSpPr>
          <p:cNvPr id="151" name="Google Shape;151;p30"/>
          <p:cNvSpPr txBox="1"/>
          <p:nvPr/>
        </p:nvSpPr>
        <p:spPr>
          <a:xfrm>
            <a:off x="2815800" y="4681350"/>
            <a:ext cx="24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Source: - Edureka</a:t>
            </a:r>
            <a:endParaRPr b="1">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childTnLst>
                                </p:cTn>
                              </p:par>
                              <p:par>
                                <p:cTn fill="hold" nodeType="withEffect" presetClass="emph" presetID="8" presetSubtype="0">
                                  <p:stCondLst>
                                    <p:cond delay="0"/>
                                  </p:stCondLst>
                                  <p:childTnLst>
                                    <p:animRot by="-21600000">
                                      <p:cBhvr>
                                        <p:cTn dur="1000" fill="hold"/>
                                        <p:tgtEl>
                                          <p:spTgt spid="150"/>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